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embedTrueTypeFonts="1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258" r:id="rId4"/>
    <p:sldId id="260" r:id="rId5"/>
    <p:sldId id="296" r:id="rId6"/>
    <p:sldId id="297" r:id="rId7"/>
    <p:sldId id="261" r:id="rId8"/>
    <p:sldId id="298" r:id="rId9"/>
    <p:sldId id="299" r:id="rId10"/>
    <p:sldId id="300" r:id="rId11"/>
    <p:sldId id="301" r:id="rId12"/>
    <p:sldId id="302" r:id="rId13"/>
    <p:sldId id="342" r:id="rId14"/>
    <p:sldId id="343" r:id="rId15"/>
    <p:sldId id="344" r:id="rId16"/>
    <p:sldId id="336" r:id="rId17"/>
    <p:sldId id="349" r:id="rId18"/>
    <p:sldId id="348" r:id="rId19"/>
    <p:sldId id="350" r:id="rId20"/>
    <p:sldId id="352" r:id="rId21"/>
    <p:sldId id="353" r:id="rId22"/>
    <p:sldId id="355" r:id="rId23"/>
    <p:sldId id="354" r:id="rId24"/>
    <p:sldId id="357" r:id="rId25"/>
    <p:sldId id="358" r:id="rId26"/>
    <p:sldId id="359" r:id="rId27"/>
    <p:sldId id="360" r:id="rId28"/>
    <p:sldId id="361" r:id="rId29"/>
    <p:sldId id="363" r:id="rId30"/>
    <p:sldId id="362" r:id="rId31"/>
    <p:sldId id="364" r:id="rId32"/>
    <p:sldId id="365" r:id="rId33"/>
    <p:sldId id="367" r:id="rId34"/>
    <p:sldId id="366" r:id="rId35"/>
    <p:sldId id="369" r:id="rId36"/>
    <p:sldId id="368" r:id="rId37"/>
    <p:sldId id="370" r:id="rId38"/>
    <p:sldId id="372" r:id="rId39"/>
    <p:sldId id="371" r:id="rId40"/>
    <p:sldId id="373" r:id="rId41"/>
    <p:sldId id="374" r:id="rId42"/>
    <p:sldId id="375" r:id="rId43"/>
    <p:sldId id="376" r:id="rId44"/>
    <p:sldId id="381" r:id="rId45"/>
    <p:sldId id="382" r:id="rId46"/>
    <p:sldId id="383" r:id="rId47"/>
    <p:sldId id="377" r:id="rId48"/>
    <p:sldId id="378" r:id="rId49"/>
    <p:sldId id="379" r:id="rId50"/>
    <p:sldId id="380" r:id="rId51"/>
    <p:sldId id="303" r:id="rId52"/>
  </p:sldIdLst>
  <p:sldSz cx="12192000" cy="6858000"/>
  <p:notesSz cx="6858000" cy="9144000"/>
  <p:embeddedFontLst>
    <p:embeddedFont>
      <p:font typeface="Assistant" pitchFamily="2" charset="-79"/>
      <p:regular r:id="rId54"/>
      <p:bold r:id="rId55"/>
    </p:embeddedFont>
    <p:embeddedFont>
      <p:font typeface="Assistant ExtraBold" panose="020F0502020204030204" pitchFamily="34" charset="0"/>
      <p:bold r:id="rId56"/>
    </p:embeddedFont>
    <p:embeddedFont>
      <p:font typeface="David" panose="020E0502060401010101" pitchFamily="34" charset="-79"/>
      <p:regular r:id="rId57"/>
      <p:bold r:id="rId58"/>
    </p:embeddedFont>
    <p:embeddedFont>
      <p:font typeface="Segoe UI Historic" panose="020B0502040204020203" pitchFamily="34" charset="0"/>
      <p:regular r:id="rId59"/>
    </p:embeddedFont>
  </p:embeddedFontLst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6E6"/>
    <a:srgbClr val="FFFFFF"/>
    <a:srgbClr val="4290D6"/>
    <a:srgbClr val="75AEE1"/>
    <a:srgbClr val="E3E7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15" autoAdjust="0"/>
    <p:restoredTop sz="86939" autoAdjust="0"/>
  </p:normalViewPr>
  <p:slideViewPr>
    <p:cSldViewPr snapToGrid="0">
      <p:cViewPr varScale="1">
        <p:scale>
          <a:sx n="110" d="100"/>
          <a:sy n="110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722B7A5B-E7FA-4288-86C1-AAEF807A9A9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DC13187B-4E02-4D77-BBFC-CAF77CDA5B0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66753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177654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DB9CB-1441-3A6A-B738-783E20911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AEDF9200-D101-1348-E946-083FEF9D89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36FC1F55-B940-EC10-0449-D05E4C74CF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200" kern="100" dirty="0">
                <a:effectLst/>
                <a:latin typeface="Arial" panose="020B0604020202020204" pitchFamily="34" charset="0"/>
                <a:cs typeface="David" panose="020E0502060401010101" pitchFamily="34" charset="-79"/>
              </a:rPr>
              <a:t>6.</a:t>
            </a: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ניהול איכות ובטיחות מזון: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החברה מקפידה על נהלי איכות ובטיחות מזון בכל שלבי הייצור וההפצה, תוך עמידה בתקנים בינלאומיים.</a:t>
            </a: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B9E7F7B5-4F8D-C81E-3B80-F77AAAE1A7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4706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8FBFF-08A5-D3A9-B371-41927B7D8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4E4DBB87-F63C-DC23-403D-9880A2B5DA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0117320B-5022-BCEE-C32F-63EC84A13C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מעבר תעודת משלוח חשבונית מס: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נעבור לגבות תשלום נלחץ על שק הכסף.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מסך הגביה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ניתן לבחור דרך בה הלקוח משלם לנו: שיק, העברה בנקאית, אשראי, מזומן.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CFE239F-5C4D-935A-CE9D-A4C5F460EF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18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83339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EF274-0F4B-583C-0C0E-2AA99B5C3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F5E1BB72-9869-E0C3-FCF0-5203B5DD20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12A4D868-A7E6-B0D9-890E-A1CCB82E92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מעבר תעודת משלוח חשבונית מס: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נעבור לגבות תשלום נלחץ על שק הכסף.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מסך הגביה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ניתן לבחור דרך בה הלקוח משלם לנו: שיק, העברה בנקאית, אשראי, מזומן.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137240DB-B324-7CC5-B698-3C9FB73926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19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239841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8C617-D3E1-BA4E-FA5D-98475109C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234E553B-6EA4-A126-D035-04134A0BE4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E266DF59-67B3-F66D-9931-B38811C78E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מהשלב הקודם נקבל: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sz="1800" dirty="0">
              <a:effectLst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נעבור למפת קשרים...</a:t>
            </a:r>
            <a:b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</a:br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ונקבל הצגה של הקשרים </a:t>
            </a: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CF77B75-31A3-AA58-DE88-44D948529D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20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508731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50683-52B0-BA22-5377-31B88FEFC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4BF1B59F-162A-A78D-101E-77A66FA797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F96FD8D7-50C6-9FA4-AC6B-3F4E6EDD0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מהשלב הקודם נקבל: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sz="1800" dirty="0">
              <a:effectLst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נעבור למפת קשרים...</a:t>
            </a:r>
            <a:b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</a:br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ונקבל הצגה של הקשרים </a:t>
            </a: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5E1DA49-FFD1-6C87-BF81-0140144A0B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21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67877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3EB01-0C46-91AB-A2D6-14571D3A0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F001E8FB-6157-44A5-B7A2-D38792FBB7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D8A6A5BF-D54E-6C39-36C3-072CCE3645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2. נעבור להזמנת רכש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החלטנו לא לאשר את השורה </a:t>
            </a:r>
            <a:r>
              <a:rPr lang="he-IL" sz="1800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השניה</a:t>
            </a: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ומחקנו אותה:</a:t>
            </a:r>
            <a:b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</a:b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58636C5-1D00-BAB1-ECAE-57B23A0C64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22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182498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2. נעבור להזמנת רכש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החלטנו לא לאשר את השורה </a:t>
            </a:r>
            <a:r>
              <a:rPr lang="he-IL" sz="1800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השניה</a:t>
            </a: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ומחקנו אותה:</a:t>
            </a:r>
            <a:b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</a:b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23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152879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950D0-3A23-75B9-EE44-BF6E39DC7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AB60C253-2012-C41A-B5D7-25457970D5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DD1A5DAF-8C93-DF7B-E607-643111859B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תעודת משלוח רכש 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נעבור ל תעודת רכש(חשבונית ספק)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חשבונית ספק: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למעבר לתשלום נלחץ על "שק הכסף"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68AE889A-E5A5-7DA4-4F1A-269A59CE78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24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979005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20F5D-A651-EBD9-AE31-3B77B9B09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F104939C-07E7-AA63-1030-3CDC04CF60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F2006386-7082-AA38-FDC1-74F8564A2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תעודת משלוח רכש 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נעבור ל תעודת רכש(חשבונית ספק)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חשבונית ספק: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למעבר לתשלום נלחץ על "שק הכסף"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B14000B-C708-8636-458B-D218E84F5C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25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339813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78302-B4D5-52FA-0F17-6A9679BA90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3435B4E3-CFF8-71E6-16AC-4089815A89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A405AB08-97C5-7D6C-7EB1-6A7E7D7733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נבחר תשלום באשראי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נקבל את חלון תשלומים לספק: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5CD7FF5-E824-5B00-8723-5CF94F1869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26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1876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00269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AC6C3-3590-36D2-3EDE-BC07FAA0E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FB42F763-FFB5-522D-EC7C-79E61DFE37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D7A9BFF0-7395-23A6-6CF0-1DA8AA102F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נבחר תשלום באשראי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נקבל את חלון תשלומים לספק: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6736630-98DF-6BB0-6A79-C8ED802144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27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691241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66DF97-2FE9-6DCB-BA79-3F711D469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22FB51E3-A639-C4C8-11B8-5E30B6B2F3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7909352F-1A94-DFA1-509A-5EE1F7EFC7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נכנס למפת הקשרים, ונוכל לראות את הפעולות שבוצעו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D3EBDB6-FA01-4C8C-198D-74DD4D6E45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28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410494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D49BB-1AAE-8AA4-B16D-A695D5EFE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B69E0886-31ED-E23C-DFC8-30AF0E1E1F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30FC2AC8-0955-F20E-B402-56ECFE86DB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כניסה ויציאה כללית מהמלאי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C7F3A44-CCAF-F305-6A90-0F494AF8CB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29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841151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53D57D-660B-4DF4-0AD4-4A7693989A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99B79BD5-C007-51F0-3CA2-147E05A6F0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2009ED09-5E79-D064-301A-BE6A564823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כניסה ויציאה כללית מהמלאי</a:t>
            </a: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FAF7CC35-DD60-648D-022C-5D4701B948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30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929337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C1CE95-BA3B-256C-05FF-7AFBBF3499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B2DBBBA2-9D63-179E-BA1F-F7A403711E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0FCE9DB6-96E7-67CC-CEE0-52C9FE89BC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אריזת </a:t>
            </a:r>
            <a:r>
              <a:rPr lang="he-IL" sz="1800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סנפורוסט</a:t>
            </a: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מורכב 20 יחי׳ ברוקולי ו מ 1 שקית אריזה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נבצע הזמנה ייצור ל 1000 יחי׳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ניתן לראות שיש לנו כרגע חוסרים במלאי איפה שרשום (זמין) יש –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נעביר למצב(משוחרר) כדי להכניס את ההזמנה לעבודה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יש לנו חוסרים בנתוני המלאי של כרטסת הפריט 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C5C3FC3-6012-633B-62E4-92073AE39D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31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019973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4EE9F0-1428-021E-E39D-02F0BED26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65DD6C5D-7A2A-D9A4-8D7E-A77E3DA5CA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0D0E2D7D-07EB-9A71-AB1D-690D3EF27E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אריזת </a:t>
            </a:r>
            <a:r>
              <a:rPr lang="he-IL" sz="1800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סנפורוסט</a:t>
            </a: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מורכב 20 יחי׳ ברוקולי ו מ 1 שקית אריזה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נבצע הזמנה ייצור ל 1000 יחי׳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ניתן לראות שיש לנו כרגע חוסרים במלאי איפה שרשום (זמין) יש –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נעביר למצב(משוחרר) כדי להכניס את ההזמנה לעבודה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יש לנו חוסרים בנתוני המלאי של כרטסת הפריט 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3628CCB-0D77-4EB1-D948-9F200AA4B5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32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262734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B8481-FE5E-C72C-B699-A44D1BA26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A3D6ED2B-CB5F-1850-0DD5-4A3B5D4EAD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1C04DD4F-A19F-8A60-8CE3-3A2AA0A6FC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נבדוק זמינות לפי התחייבויות</a:t>
            </a:r>
            <a:b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</a:b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שקיות אריזה - היו לנו במלאי 148 ונדרשנו להזמנה 1,000 לכן יש -852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ברוקולי - היו לנו במלאי 2360 ונדרשנו 20000 לכן 17640-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B9375D0E-229A-4487-149C-0B74C50D07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33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087819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0644B5-D362-C57C-1735-18A81C20B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41F8B32D-C0B9-4AB9-499E-C86938CFC8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6D394EF1-AD3E-E8A4-2D03-DE1B5236D4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נבדוק זמינות לפי התחייבויות</a:t>
            </a:r>
            <a:b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</a:b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שקיות אריזה - היו לנו במלאי 148 ונדרשנו להזמנה 1,000 לכן יש -852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ברוקולי - היו לנו במלאי 2360 ונדרשנו 20000 לכן 17640-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7A4B6B9-A338-D89F-D923-9F220DA2BA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34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928103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B7E97-16ED-8C14-0F5D-DF94490BA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076E7D53-8EF4-8A10-53FC-2225EEFF9A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97350A63-CB31-EE55-6F49-FC091D9EDC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ניתן להכניס מראש מלאי באמצעות כניסה כללית למלאי, נבחר 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ניתן להכניס פריטים למלאי באמצעות כרטסת כניסה כללית במלאי אבל אנחנו </a:t>
            </a:r>
            <a:b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</a:br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נחזור להזמנה ונלחץ על רכוש פריטים:</a:t>
            </a: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FDB1E3DA-7900-B3B1-49D5-BB4DC43EAE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35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677831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7473E-08F3-2627-B1A8-E0D539A01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84B8B24A-33E0-21BC-AFD0-2F846BB7C0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A06D4C04-AC5C-DB14-FCA8-6C64C40454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ניתן להכניס מראש מלאי באמצעות כניסה כללית למלאי, נבחר 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ניתן להכניס פריטים למלאי באמצעות כרטסת כניסה כללית במלאי אבל אנחנו </a:t>
            </a:r>
            <a:b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</a:br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נחזור להזמנה ונלחץ על רכוש פריטים:</a:t>
            </a: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FEDF99DB-AE51-8FAB-C387-33314244D1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36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8481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dirty="0"/>
              <a:t>1926- החברה נוסדה בשנת 1926, 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המתמקדת בייצור, עיבוד, שיווק ולוגיסטיקה בשוק הקמעונאי, התעשייתי והמוסדי</a:t>
            </a: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  <a:p>
            <a:endParaRPr lang="he-IL" dirty="0"/>
          </a:p>
          <a:p>
            <a:r>
              <a:rPr lang="he-IL" dirty="0"/>
              <a:t>ישראלית בבעלות בינלאומית – תנובה חברה ישראלית בבעלות בינלאומית, </a:t>
            </a:r>
            <a:r>
              <a:rPr lang="he-IL" dirty="0" err="1"/>
              <a:t>המחוייבת</a:t>
            </a:r>
            <a:r>
              <a:rPr lang="he-IL" dirty="0"/>
              <a:t> לחקלאות המקומית ופיתוח הפריפריה</a:t>
            </a:r>
          </a:p>
          <a:p>
            <a:r>
              <a:rPr lang="he-IL" dirty="0"/>
              <a:t>קבוצת מזון – קבוצת מזון המובילה בישראל, המתמקדת ביצור ושיווק מזון מגוונים</a:t>
            </a:r>
          </a:p>
          <a:p>
            <a:r>
              <a:rPr lang="he-IL" dirty="0"/>
              <a:t> 6,000 עובדים - 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מעסיקה כ-6,000 עובדים בכ-30 אתרים בפריסה ארצית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77603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92098-0ABE-B8EB-2961-DABC805C9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C127CC25-DED7-F195-4C84-D9C34ECFA5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BC657CE1-125A-C904-F46E-ECB9F5168A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ניתן באותה הצורה להמשיך עד לחשבונית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60BE11A2-2547-538A-D975-941DE67C9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37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672729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3E606-EE44-FE76-2C68-48AE628B43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F17459BF-9A5C-62AD-CC7E-0559D74744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178F5BFC-70A5-6009-8E3C-B4CFCA5A91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נפתח כרטיס פריט - רביולי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נבצע תעודת משלוח רכש לרביולי נדרש להכניס מלאי 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לאסווצה</a:t>
            </a: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חדשה x</a:t>
            </a:r>
            <a:r>
              <a:rPr lang="en-US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132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B37C2E87-0742-29A2-FFEC-232AD6A6B6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38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060521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2ECED0-7B23-0833-B31C-4F9909763D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CFAB38B0-D46E-104E-F949-AF298F087C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F67A3DE5-914A-821F-0995-AFF0A63F8C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נפתח כרטיס פריט - רביולי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נבצע תעודת משלוח רכש לרביולי נדרש להכניס מלאי 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לאסווצה</a:t>
            </a: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חדשה x</a:t>
            </a:r>
            <a:r>
              <a:rPr lang="en-US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132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0998B284-CAA8-08C8-A5B8-8189219D48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39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444059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717E6-C6C5-0B6A-0A62-D068A351B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072B2E7A-F5E6-444D-BCF0-56BE5E09FD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C6CE01BE-BFD2-DC26-EE8E-61D56EFB25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rtl="1" eaLnBrk="1" latinLnBrk="0" hangingPunct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נעשה מכירה תעודת משלוח רכש. 20  ו 20</a:t>
            </a:r>
            <a:endParaRPr lang="he-IL" sz="2800" dirty="0">
              <a:effectLst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ניתן לראות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8A379F23-5206-2595-129D-69969640C7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40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524380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6A4A7-6B46-51F5-EAB1-436492564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3E1477C7-08FC-BBE1-B3A4-0FB5DE4928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991C3F62-2031-194D-3D15-0CA89B1F2F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rtl="1" eaLnBrk="1" latinLnBrk="0" hangingPunct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נעשה מכירה תעודת משלוח רכש. 20  ו 20</a:t>
            </a:r>
            <a:endParaRPr lang="he-IL" sz="2800" dirty="0">
              <a:effectLst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ניתן לראות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13614605-9574-BEEC-E0C5-BDA15E3A14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41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109566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CF7FE8-956A-3F83-A1A3-3B93DC3E9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F60DC66B-219A-0C7D-17BE-AFEDDC690E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21169B4E-87A9-5877-F4A8-F9694C17DA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נבצע ספירת מלאי </a:t>
            </a:r>
            <a:b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</a:b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נעתיק אל תנועות מלאי 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לאחר מכן יהיה מצב סגור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F1F6DD2-C522-287B-BACE-460BA798E2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42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3762591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249299-ECFE-87AB-9ADF-3604CE3A9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29692059-E112-6DB4-1728-B1ECEE7867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361D4494-8EB6-93F3-954F-AE7693F70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נבצע ספירת מלאי </a:t>
            </a:r>
            <a:b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</a:b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נעתיק אל תנועות מלאי 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dirty="0">
                <a:effectLst/>
                <a:ea typeface="Arial" panose="020B0604020202020204" pitchFamily="34" charset="0"/>
                <a:cs typeface="Arial" panose="020B0604020202020204" pitchFamily="34" charset="0"/>
              </a:rPr>
              <a:t>לאחר מכן יהיה מצב סגור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9828CEF-305E-F1FD-1949-4D8456945D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43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803412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5837F-6215-58F1-85B0-4D8B53877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2FAFB06D-7CFD-4FEC-3F3B-1581320CFD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3E3C24C8-DEDB-8005-3432-5404CC82E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עיצוב 2 חשבוניות מטעם חברת תנובה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51A4759B-EA69-100B-8476-E54967E534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44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6623446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D10131-8451-4726-058A-04DBFECE3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4C79E472-B169-0AAD-FAA5-E567048130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D285C3D6-F564-47CC-D2FC-8E82553FFA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CAFBA21C-39C0-404A-21CF-629B346092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45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9115473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42E6C-E9CB-8B76-5907-13C282793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B92E5FA3-DC7A-D56D-D110-21A400E3E7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80433C92-AD4C-0DD2-B115-414E7EC6D4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F718F2B9-AB30-3420-6F9F-3C990CB84A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46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28923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200" b="1" u="sng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מבנה הארגון:  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תנובה מחולקת למספר חטיבות ויחידות עסקיות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לכל חטיבה צוותי פיתוח, ייצור ושיווק משלה, הנתמכים במחלקות לוגיסטיקה, איכות ובטיחות מזון, ופיתוח עסקי.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200" b="1" u="sng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תחומי הפעילות המרכזיים של תנובה: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מוצרי חלב ותחליפי חלב</a:t>
            </a:r>
            <a:r>
              <a:rPr lang="en-US" sz="1200" b="1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</a:b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תנובה מתמחה במותגי חלב, גבינות, יוגורטים ומעדנים, כולל מוצרים מבוססי צמח תחת "אלטרנטיבי</a:t>
            </a: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".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מוצרי בשר ועוף</a:t>
            </a:r>
            <a:r>
              <a:rPr lang="en-US" sz="1200" b="1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המותגים "מאמא עוף" ו"אדום אדום" מספקים מוצרים טריים, מעובדים וקפואים לשימוש פרטי ולמסעדות</a:t>
            </a: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מזון קפוא</a:t>
            </a:r>
            <a:r>
              <a:rPr lang="en-US" sz="1200" b="1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מותגים כמו "</a:t>
            </a:r>
            <a:r>
              <a:rPr lang="he-IL" sz="1200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סנפרוסט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" ו"מעדנות" מציעים ירקות, פירות ומאפים קפואים</a:t>
            </a: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מוצרי דגים</a:t>
            </a:r>
            <a:r>
              <a:rPr lang="en-US" sz="1200" b="1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מוצרים טריים וקפואים תחת המותג "דגי תנובה</a:t>
            </a: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".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מוצרי ביצים</a:t>
            </a:r>
            <a:r>
              <a:rPr lang="en-US" sz="1200" b="1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מגוון ביצים טריות ומעובדות לצרכנים ולמוסדות</a:t>
            </a: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תחליפי חלבון ומוצרים צמחיים</a:t>
            </a:r>
            <a:r>
              <a:rPr lang="en-US" sz="1200" b="1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מובילה בתחום עם מוצרים חדשניים מבוססי סויה, אפונה וצמחים נוספים</a:t>
            </a: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מוצרים פונקציונליים ובריאותיים</a:t>
            </a:r>
            <a:r>
              <a:rPr lang="en-US" sz="1200" b="1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מוצרים עם ערכים תזונתיים מוגברים תחת המותגים</a:t>
            </a: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 "GO" 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ו</a:t>
            </a: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-"TNUVA+".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2237967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64CD97-2965-0899-F8DE-03CF04F35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1C28C036-1015-7989-06A5-21B0F3B0BD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8DB6228E-18FD-9AF1-19C1-EF8E65C110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5787894C-15C4-2ECB-E31B-F232F64ACD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47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628756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15B3C5-78ED-A1BB-89F4-200D9F445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A88E097D-14B5-EF3A-3084-1F4F14D5EA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B64B79F8-DA28-7A2F-EF60-803D5F77B0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highlight>
                  <a:srgbClr val="FFFF00"/>
                </a:highlight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פעילות חשבונאית בפרויקט, דוח גיול לקוחות או ספקים, לוח חשבונאות, וקבלה ללקוח עם אמצעי התשלום.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דוח גיול לקוחות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נגבה תשלום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8617E1BE-417A-17E7-AE37-8015F263FE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48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811771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3E95E-6498-D5F7-FAE9-424D34EB1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59B5CCE5-8498-827E-8C34-1C2D30CC9E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43E0E6E3-D5FC-22C6-3662-AF23C5A280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highlight>
                  <a:srgbClr val="FFFF00"/>
                </a:highlight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פעילות חשבונאית בפרויקט, דוח גיול לקוחות או ספקים, לוח חשבונאות, וקבלה ללקוח עם אמצעי התשלום.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דוח גיול לקוחות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נגבה תשלום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E36E28A-071B-21B6-1396-DF67FE1E32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49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7124940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BC4A0-2A7D-63F5-6E19-9EF87E956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AE550F36-D922-02DD-2F32-FF2F2874EC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18955059-6229-2983-1B9F-82C232D095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נכניס פרטי אשראי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ונאשר את העסקה</a:t>
            </a:r>
            <a:endParaRPr lang="en-US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sz="18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091E5954-776A-F059-6336-AD7BDC7652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50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93843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1. ייצור ועיבוד: 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בתנובה מפעילים מפעלים ומחלבות ברחבי הארץ שבהם מתבצע ייצור ועיבוד חומרי הגלם למוצרי חלב, בשר, מזון קפוא, ועוד. תנובה משקיעה בטכנולוגיות ייצור מתקדמות לשמירה על איכות מוצריה.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17501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28EB3F-A3F5-B3E6-E8EF-418ABC8A1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A5EDCC80-4F71-C297-0719-79A37050B5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0DFCA2A1-C6B5-6BEE-D07D-5EF84F2B8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2. </a:t>
            </a: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שיווק ומכירות: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תנובה מנהלת מערך מכירות רחב המפיץ את מוצריה לרשתות שיווק, חנויות קמעונאיות, מסעדות, ומוסדות, תוך התאמת המוצרים למגמות השוק והצרכנים.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50D9432-3375-5BA2-D133-526C3E8A79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76152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9F8A7-A16F-BD6F-4A73-45CFBCBEF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80CA4927-ABBB-6515-8979-5D3E4188BC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2FF3C8B4-A6EC-64BE-05E4-4AD201C4CB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200" kern="100" dirty="0">
                <a:effectLst/>
                <a:latin typeface="Arial" panose="020B0604020202020204" pitchFamily="34" charset="0"/>
                <a:cs typeface="David" panose="020E0502060401010101" pitchFamily="34" charset="-79"/>
              </a:rPr>
              <a:t>3. </a:t>
            </a: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לוגיסטיקה והפצה: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החברה מפעילה מערך לוגיסטי מתקדם עם מרכזי הפצה, מחסנים ומערך הובלה, המבטיחים אספקה מדויקת ומהירה ללקוחות.</a:t>
            </a:r>
            <a:endParaRPr lang="en-US" sz="1200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9F1814E-D20B-637F-138A-AC2CCB91A5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53791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00CB41-BD2C-8B43-AFCA-EF7288AF0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4C29449C-4C62-B9C2-FAAE-1E3DFF7A34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3A9E88B7-8C09-20E7-4CAE-DB474F83D1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200" kern="100" dirty="0">
                <a:effectLst/>
                <a:latin typeface="Arial" panose="020B0604020202020204" pitchFamily="34" charset="0"/>
                <a:cs typeface="David" panose="020E0502060401010101" pitchFamily="34" charset="-79"/>
              </a:rPr>
              <a:t>4. </a:t>
            </a:r>
            <a:r>
              <a:rPr lang="he-IL" sz="1800" b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חדשנות ופיתוח מוצרים:</a:t>
            </a:r>
            <a:r>
              <a:rPr lang="he-IL" sz="180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תנובה משקיעה במחקר ובפיתוח בשיתוף סטארט-אפים ומוסדות אקדמיים לפיתוח מוצרים חדשניים, כמו תחליפי חלבון צמחיים ומזון מהצומח.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80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בתמונה - </a:t>
            </a:r>
            <a:r>
              <a:rPr lang="he-IL" b="0" i="0" dirty="0">
                <a:solidFill>
                  <a:srgbClr val="080809"/>
                </a:solidFill>
                <a:effectLst/>
                <a:latin typeface="Segoe UI Historic" panose="020B0502040204020203" pitchFamily="34" charset="0"/>
              </a:rPr>
              <a:t>מנהל פיתוח מקצועי באגף המו״פ(מחקר ופיתוח) והפרויקטים של תנובה. ראיד והצוות שלו הובילו את הפיתוח של הסדרה הצמחונית החדשה של תנובה, באמצעות טכנולוגיה ייחודית. 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b="0" i="0" dirty="0">
                <a:solidFill>
                  <a:srgbClr val="080809"/>
                </a:solidFill>
                <a:effectLst/>
                <a:latin typeface="Segoe UI Historic" panose="020B0502040204020203" pitchFamily="34" charset="0"/>
              </a:rPr>
              <a:t>עבודה מאומצת של 3 שנות פיתוח הצלחנו להגיע למוצר עם ערכים תזונתיים, מרקם, טעם וחוויה הכי קרובים לעוף ולבשר. 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b="0" i="0" dirty="0">
                <a:solidFill>
                  <a:srgbClr val="080809"/>
                </a:solidFill>
                <a:effectLst/>
                <a:latin typeface="Segoe UI Historic" panose="020B0502040204020203" pitchFamily="34" charset="0"/>
              </a:rPr>
              <a:t>.     </a:t>
            </a:r>
            <a:endParaRPr lang="he-IL" dirty="0">
              <a:effectLst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FA3107C-99CC-2186-CEE6-CE5F75607C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049214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AD574B-6F5F-F311-D3DB-671CA0058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89439B33-A7E2-6536-0667-C32F70C668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3FF73662-CE0A-AEDF-D2F4-7B18D04D3A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200" kern="100" dirty="0">
                <a:effectLst/>
                <a:latin typeface="Arial" panose="020B0604020202020204" pitchFamily="34" charset="0"/>
                <a:cs typeface="David" panose="020E0502060401010101" pitchFamily="34" charset="-79"/>
              </a:rPr>
              <a:t>5. </a:t>
            </a:r>
            <a:r>
              <a:rPr lang="he-IL" sz="1200" b="1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טרנספורמציה דיגיטלית: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תנובה מקדמת תהליכי דיגיטציה באמצעות מערכות </a:t>
            </a:r>
            <a:r>
              <a:rPr lang="en-US" sz="1200" kern="100" dirty="0">
                <a:effectLst/>
                <a:latin typeface="David" panose="020E0502060401010101" pitchFamily="34" charset="-79"/>
                <a:ea typeface="Arial" panose="020B0604020202020204" pitchFamily="34" charset="0"/>
                <a:cs typeface="Arial" panose="020B0604020202020204" pitchFamily="34" charset="0"/>
              </a:rPr>
              <a:t>ERP</a:t>
            </a:r>
            <a:r>
              <a:rPr lang="he-IL" sz="1200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 וטכנולוגיות נוספות, לשיפור היעילות התפעולית והניהולית.</a:t>
            </a: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e-IL" sz="1200" u="sng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David" panose="020E0502060401010101" pitchFamily="34" charset="-79"/>
              </a:rPr>
              <a:t>הייתי מפרטת יותר דוגמה לתהליך שעשו... </a:t>
            </a:r>
            <a:endParaRPr lang="en-US" sz="1200" u="sng" kern="1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AD0155B-8F17-C5C9-207B-09EE872C47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187B-4E02-4D77-BBFC-CAF77CDA5B0D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11312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11AF6E8-4C27-8774-6FBD-C3724749E2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A75EFF83-3587-0877-FFE7-A985158C18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ED38433-F4C6-7125-2C4A-297243E00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E58A4AD-8A87-FC7F-4058-06099767A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C4D5E47-52F8-05B3-0DB0-D6BC20A5D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5857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A98BD9B-D53A-52F1-8EFD-92D15E474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7490ACB4-78C5-E1FE-2369-971896607A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94732DA-F956-56FA-884B-815BAF9DE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4FC5ECB-85BE-17A6-8B98-E44467209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E8D21FB-41C7-A409-BA45-CB4DD604A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32634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CED2A270-C694-D9E6-4914-A779706173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81EC7C1E-544D-23F4-9897-BCD8BBD48F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676AAA3-C23D-F643-4EDF-13235B66C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4A849B6-E962-5A17-C21F-9F12094F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C98E903-A776-DD2D-F950-442885FEE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59772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C674D04-CC60-349C-9CE0-1C89F1FEB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000939E-E61D-7460-184C-0049CF637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717CA4C-F438-D2DD-1971-7330CE8E5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6163B69-2D69-DDFE-5D30-4E1A05ED4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24B4D2C-F854-2533-B37E-67B1EDD12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19170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60A75AA-8B85-A1C8-2EC7-90DF439F0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4FEF8F3-0E9C-5F6B-D169-F2A9DF144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301A13F-C43E-F715-430B-693784605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4FEC7FB-3BED-BFCA-C75C-377D180E4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EEFA990-82D6-B54F-3EBD-FD99BF734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15191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D88EBFB-201F-BDB6-60A3-28B7F2B80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50B3C2D-63D5-6047-A619-E2D3280FDE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E2C773A-FFE1-3528-844E-67451FC35F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E69833A6-5951-FC03-22CF-FDF33BF9C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4D1BC115-73B4-A3DF-5B06-2EE54B259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33A3374-1425-17A9-419C-227F54E97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88761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39A1005-7629-18A4-94A8-E68F67E3D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A279E5A-86F6-DEE7-3524-597B387DC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3DFB8B31-6D69-F0A4-603B-8641DDA4C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4D5840DC-A010-5F94-2669-B719F98F26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06821808-A8A6-BB83-3C63-959C8842B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69089090-88A1-291D-A819-16A878D2E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C34A8D92-23D3-B5F2-7D36-E663C1DA4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B7D03142-42F4-5BC5-05C3-BE7D22C6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61706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1BDE1D0-9E05-E929-FF1F-E9D2BBBA3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BF07A649-DBA7-3625-0953-44E195B3D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C458D9C0-C6F4-1103-F4D3-3C4D236A2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DE766857-CF6A-B03B-C8E7-94E302C1B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60909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E2548784-FF4A-1775-C91D-489487C57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334D226C-51F4-7627-6867-70445F5FF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EAE54E6-193A-017F-6BD8-D6ECB17B9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59589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129CF40-A9A0-1CB9-DDC7-0996ED0F2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96CD688-3CA6-3EDC-FC2F-03A23DE24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AC0F3B3-5048-9C95-B717-7E6961B1E9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0CB9269F-8B98-3294-7D42-F3C0830CC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6DB86CE-5E9B-61A5-5360-673445875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F91A399-4C07-FF20-0D4B-3445E57D6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79027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05FAF1B-A93C-9F56-21EC-F33E8FAF6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637986A8-C7FE-E471-8987-04BFA959F6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64D91B48-74A0-3AA8-1875-3938CE452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3BC4E20C-0643-7B1C-06A5-7BBE4A088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61F1331F-97AA-CB8C-2F9D-CD4CAA0B1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9EA0095-670E-EA21-6D8B-B626230A9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47815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FF532D8C-E470-8704-1E46-67B4C288D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FA6AE9B-0147-D6E4-53C2-616AB34F38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B2CD1DD-A2E0-FDA5-F653-EA86714094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B4ACB8-92D3-40F1-BCF4-917D00215DE5}" type="datetimeFigureOut">
              <a:rPr lang="he-IL" smtClean="0"/>
              <a:t>כ"ט.אייר.תשפ"ה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DE3B3E0-586F-DE1A-65DA-3591EB8358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63A2C34-88B2-8006-48CA-7CC571CA37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475231-EE5F-4629-99E0-AB2393C130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48402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4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6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6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16D27D30-0997-0BEC-68A3-C21C09E078B8}"/>
              </a:ext>
            </a:extLst>
          </p:cNvPr>
          <p:cNvSpPr/>
          <p:nvPr/>
        </p:nvSpPr>
        <p:spPr>
          <a:xfrm>
            <a:off x="-1" y="-6557"/>
            <a:ext cx="12192000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122467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441E7-5C9A-AD22-CCE1-56E755F78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מלבן 2079">
            <a:extLst>
              <a:ext uri="{FF2B5EF4-FFF2-40B4-BE49-F238E27FC236}">
                <a16:creationId xmlns:a16="http://schemas.microsoft.com/office/drawing/2014/main" id="{2A6AC977-17FC-7141-82D8-DAD27BE893B8}"/>
              </a:ext>
            </a:extLst>
          </p:cNvPr>
          <p:cNvSpPr/>
          <p:nvPr/>
        </p:nvSpPr>
        <p:spPr>
          <a:xfrm>
            <a:off x="-1" y="-6557"/>
            <a:ext cx="12192000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081" name="מלבן 2080">
            <a:extLst>
              <a:ext uri="{FF2B5EF4-FFF2-40B4-BE49-F238E27FC236}">
                <a16:creationId xmlns:a16="http://schemas.microsoft.com/office/drawing/2014/main" id="{948B0A4E-78A5-6BDD-880B-460EAA926A1B}"/>
              </a:ext>
            </a:extLst>
          </p:cNvPr>
          <p:cNvSpPr/>
          <p:nvPr/>
        </p:nvSpPr>
        <p:spPr>
          <a:xfrm>
            <a:off x="4014327" y="131658"/>
            <a:ext cx="43717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חדשנות ופיתוח</a:t>
            </a:r>
            <a:endParaRPr lang="he-IL" sz="54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7396D91C-F637-5675-DCF8-14D0164A41D6}"/>
              </a:ext>
            </a:extLst>
          </p:cNvPr>
          <p:cNvSpPr/>
          <p:nvPr/>
        </p:nvSpPr>
        <p:spPr>
          <a:xfrm>
            <a:off x="866043" y="6009261"/>
            <a:ext cx="1070357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28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השקעה במחקר, </a:t>
            </a:r>
            <a:r>
              <a:rPr lang="he-IL" sz="2800" dirty="0" err="1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סטראט</a:t>
            </a:r>
            <a:r>
              <a:rPr lang="he-IL" sz="28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-אפים ומוסדות אקדמיים לפיתוח מוצרים חדשניים</a:t>
            </a:r>
            <a:endParaRPr lang="he-IL" sz="28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grpSp>
        <p:nvGrpSpPr>
          <p:cNvPr id="9" name="קבוצה 8">
            <a:extLst>
              <a:ext uri="{FF2B5EF4-FFF2-40B4-BE49-F238E27FC236}">
                <a16:creationId xmlns:a16="http://schemas.microsoft.com/office/drawing/2014/main" id="{0650ADE0-C737-4535-4BE8-F55E6780AB77}"/>
              </a:ext>
            </a:extLst>
          </p:cNvPr>
          <p:cNvGrpSpPr/>
          <p:nvPr/>
        </p:nvGrpSpPr>
        <p:grpSpPr>
          <a:xfrm rot="5210429">
            <a:off x="-2544001" y="-11479559"/>
            <a:ext cx="17280000" cy="17280000"/>
            <a:chOff x="-2957069" y="-14080622"/>
            <a:chExt cx="19800000" cy="19779246"/>
          </a:xfrm>
        </p:grpSpPr>
        <p:sp>
          <p:nvSpPr>
            <p:cNvPr id="11" name="צורה חופשית: צורה 10">
              <a:extLst>
                <a:ext uri="{FF2B5EF4-FFF2-40B4-BE49-F238E27FC236}">
                  <a16:creationId xmlns:a16="http://schemas.microsoft.com/office/drawing/2014/main" id="{01495571-DC5F-3570-2102-2572BF0953F9}"/>
                </a:ext>
              </a:extLst>
            </p:cNvPr>
            <p:cNvSpPr/>
            <p:nvPr/>
          </p:nvSpPr>
          <p:spPr>
            <a:xfrm>
              <a:off x="7353300" y="-14080622"/>
              <a:ext cx="7420155" cy="6630451"/>
            </a:xfrm>
            <a:custGeom>
              <a:avLst/>
              <a:gdLst>
                <a:gd name="connsiteX0" fmla="*/ 0 w 7420155"/>
                <a:gd name="connsiteY0" fmla="*/ 0 h 6630451"/>
                <a:gd name="connsiteX1" fmla="*/ 99084 w 7420155"/>
                <a:gd name="connsiteY1" fmla="*/ 2505 h 6630451"/>
                <a:gd name="connsiteX2" fmla="*/ 7228952 w 7420155"/>
                <a:gd name="connsiteY2" fmla="*/ 3592304 h 6630451"/>
                <a:gd name="connsiteX3" fmla="*/ 7420155 w 7420155"/>
                <a:gd name="connsiteY3" fmla="*/ 3835613 h 6630451"/>
                <a:gd name="connsiteX4" fmla="*/ 3313564 w 7420155"/>
                <a:gd name="connsiteY4" fmla="*/ 6630451 h 6630451"/>
                <a:gd name="connsiteX5" fmla="*/ 3253711 w 7420155"/>
                <a:gd name="connsiteY5" fmla="*/ 6561355 h 6630451"/>
                <a:gd name="connsiteX6" fmla="*/ 95740 w 7420155"/>
                <a:gd name="connsiteY6" fmla="*/ 4965179 h 6630451"/>
                <a:gd name="connsiteX7" fmla="*/ 0 w 7420155"/>
                <a:gd name="connsiteY7" fmla="*/ 4957899 h 6630451"/>
                <a:gd name="connsiteX8" fmla="*/ 0 w 7420155"/>
                <a:gd name="connsiteY8" fmla="*/ 0 h 663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0155" h="6630451">
                  <a:moveTo>
                    <a:pt x="0" y="0"/>
                  </a:moveTo>
                  <a:lnTo>
                    <a:pt x="99084" y="2505"/>
                  </a:lnTo>
                  <a:cubicBezTo>
                    <a:pt x="2967621" y="147912"/>
                    <a:pt x="5514025" y="1514292"/>
                    <a:pt x="7228952" y="3592304"/>
                  </a:cubicBezTo>
                  <a:lnTo>
                    <a:pt x="7420155" y="3835613"/>
                  </a:lnTo>
                  <a:lnTo>
                    <a:pt x="3313564" y="6630451"/>
                  </a:lnTo>
                  <a:lnTo>
                    <a:pt x="3253711" y="6561355"/>
                  </a:lnTo>
                  <a:cubicBezTo>
                    <a:pt x="2454747" y="5682298"/>
                    <a:pt x="1343774" y="5091924"/>
                    <a:pt x="95740" y="4965179"/>
                  </a:cubicBezTo>
                  <a:lnTo>
                    <a:pt x="0" y="4957899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0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2" name="צורה חופשית: צורה 11">
              <a:extLst>
                <a:ext uri="{FF2B5EF4-FFF2-40B4-BE49-F238E27FC236}">
                  <a16:creationId xmlns:a16="http://schemas.microsoft.com/office/drawing/2014/main" id="{AE924D98-0B01-40DE-C27E-9B6C1FDE631A}"/>
                </a:ext>
              </a:extLst>
            </p:cNvPr>
            <p:cNvSpPr/>
            <p:nvPr/>
          </p:nvSpPr>
          <p:spPr>
            <a:xfrm>
              <a:off x="-1340423" y="-14072735"/>
              <a:ext cx="7703123" cy="7098709"/>
            </a:xfrm>
            <a:custGeom>
              <a:avLst/>
              <a:gdLst>
                <a:gd name="connsiteX0" fmla="*/ 7703123 w 7703123"/>
                <a:gd name="connsiteY0" fmla="*/ 0 h 7098709"/>
                <a:gd name="connsiteX1" fmla="*/ 7703123 w 7703123"/>
                <a:gd name="connsiteY1" fmla="*/ 4966711 h 7098709"/>
                <a:gd name="connsiteX2" fmla="*/ 7529518 w 7703123"/>
                <a:gd name="connsiteY2" fmla="*/ 4988771 h 7098709"/>
                <a:gd name="connsiteX3" fmla="*/ 4316744 w 7703123"/>
                <a:gd name="connsiteY3" fmla="*/ 6920072 h 7098709"/>
                <a:gd name="connsiteX4" fmla="*/ 4189712 w 7703123"/>
                <a:gd name="connsiteY4" fmla="*/ 7098709 h 7098709"/>
                <a:gd name="connsiteX5" fmla="*/ 0 w 7703123"/>
                <a:gd name="connsiteY5" fmla="*/ 4462166 h 7098709"/>
                <a:gd name="connsiteX6" fmla="*/ 74119 w 7703123"/>
                <a:gd name="connsiteY6" fmla="*/ 4346552 h 7098709"/>
                <a:gd name="connsiteX7" fmla="*/ 7271137 w 7703123"/>
                <a:gd name="connsiteY7" fmla="*/ 32849 h 7098709"/>
                <a:gd name="connsiteX8" fmla="*/ 7703123 w 7703123"/>
                <a:gd name="connsiteY8" fmla="*/ 0 h 709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3123" h="7098709">
                  <a:moveTo>
                    <a:pt x="7703123" y="0"/>
                  </a:moveTo>
                  <a:lnTo>
                    <a:pt x="7703123" y="4966711"/>
                  </a:lnTo>
                  <a:lnTo>
                    <a:pt x="7529518" y="4988771"/>
                  </a:lnTo>
                  <a:cubicBezTo>
                    <a:pt x="6218604" y="5189075"/>
                    <a:pt x="5076905" y="5903615"/>
                    <a:pt x="4316744" y="6920072"/>
                  </a:cubicBezTo>
                  <a:lnTo>
                    <a:pt x="4189712" y="7098709"/>
                  </a:lnTo>
                  <a:lnTo>
                    <a:pt x="0" y="4462166"/>
                  </a:lnTo>
                  <a:lnTo>
                    <a:pt x="74119" y="4346552"/>
                  </a:lnTo>
                  <a:cubicBezTo>
                    <a:pt x="1675310" y="1976477"/>
                    <a:pt x="4275855" y="337036"/>
                    <a:pt x="7271137" y="32849"/>
                  </a:cubicBezTo>
                  <a:lnTo>
                    <a:pt x="7703123" y="0"/>
                  </a:lnTo>
                  <a:close/>
                </a:path>
              </a:pathLst>
            </a:custGeom>
            <a:blipFill dpi="0" rotWithShape="0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3" name="צורה חופשית: צורה 12">
              <a:extLst>
                <a:ext uri="{FF2B5EF4-FFF2-40B4-BE49-F238E27FC236}">
                  <a16:creationId xmlns:a16="http://schemas.microsoft.com/office/drawing/2014/main" id="{E5C45947-49EB-6266-043F-C95CAD2FC578}"/>
                </a:ext>
              </a:extLst>
            </p:cNvPr>
            <p:cNvSpPr/>
            <p:nvPr/>
          </p:nvSpPr>
          <p:spPr>
            <a:xfrm>
              <a:off x="11222611" y="-9432595"/>
              <a:ext cx="5620320" cy="10365989"/>
            </a:xfrm>
            <a:custGeom>
              <a:avLst/>
              <a:gdLst>
                <a:gd name="connsiteX0" fmla="*/ 4117771 w 5620320"/>
                <a:gd name="connsiteY0" fmla="*/ 0 h 10365989"/>
                <a:gd name="connsiteX1" fmla="*/ 4187064 w 5620320"/>
                <a:gd name="connsiteY1" fmla="*/ 108086 h 10365989"/>
                <a:gd name="connsiteX2" fmla="*/ 5620320 w 5620320"/>
                <a:gd name="connsiteY2" fmla="*/ 5241596 h 10365989"/>
                <a:gd name="connsiteX3" fmla="*/ 4425443 w 5620320"/>
                <a:gd name="connsiteY3" fmla="*/ 9960524 h 10365989"/>
                <a:gd name="connsiteX4" fmla="*/ 4192306 w 5620320"/>
                <a:gd name="connsiteY4" fmla="*/ 10365989 h 10365989"/>
                <a:gd name="connsiteX5" fmla="*/ 0 w 5620320"/>
                <a:gd name="connsiteY5" fmla="*/ 7727814 h 10365989"/>
                <a:gd name="connsiteX6" fmla="*/ 72882 w 5620320"/>
                <a:gd name="connsiteY6" fmla="*/ 7601060 h 10365989"/>
                <a:gd name="connsiteX7" fmla="*/ 670320 w 5620320"/>
                <a:gd name="connsiteY7" fmla="*/ 5241596 h 10365989"/>
                <a:gd name="connsiteX8" fmla="*/ 72882 w 5620320"/>
                <a:gd name="connsiteY8" fmla="*/ 2882132 h 10365989"/>
                <a:gd name="connsiteX9" fmla="*/ 19452 w 5620320"/>
                <a:gd name="connsiteY9" fmla="*/ 2789209 h 10365989"/>
                <a:gd name="connsiteX10" fmla="*/ 4117771 w 5620320"/>
                <a:gd name="connsiteY10" fmla="*/ 0 h 1036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20320" h="10365989">
                  <a:moveTo>
                    <a:pt x="4117771" y="0"/>
                  </a:moveTo>
                  <a:lnTo>
                    <a:pt x="4187064" y="108086"/>
                  </a:lnTo>
                  <a:cubicBezTo>
                    <a:pt x="5096572" y="1604936"/>
                    <a:pt x="5620320" y="3362102"/>
                    <a:pt x="5620320" y="5241596"/>
                  </a:cubicBezTo>
                  <a:cubicBezTo>
                    <a:pt x="5620320" y="6950227"/>
                    <a:pt x="5187470" y="8557761"/>
                    <a:pt x="4425443" y="9960524"/>
                  </a:cubicBezTo>
                  <a:lnTo>
                    <a:pt x="4192306" y="10365989"/>
                  </a:lnTo>
                  <a:lnTo>
                    <a:pt x="0" y="7727814"/>
                  </a:lnTo>
                  <a:lnTo>
                    <a:pt x="72882" y="7601060"/>
                  </a:lnTo>
                  <a:cubicBezTo>
                    <a:pt x="453895" y="6899679"/>
                    <a:pt x="670320" y="6095912"/>
                    <a:pt x="670320" y="5241596"/>
                  </a:cubicBezTo>
                  <a:cubicBezTo>
                    <a:pt x="670320" y="4387281"/>
                    <a:pt x="453895" y="3583514"/>
                    <a:pt x="72882" y="2882132"/>
                  </a:cubicBezTo>
                  <a:lnTo>
                    <a:pt x="19452" y="2789209"/>
                  </a:lnTo>
                  <a:lnTo>
                    <a:pt x="4117771" y="0"/>
                  </a:lnTo>
                  <a:close/>
                </a:path>
              </a:pathLst>
            </a:custGeom>
            <a:blipFill dpi="0" rotWithShape="0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/>
            </a:p>
          </p:txBody>
        </p:sp>
        <p:sp>
          <p:nvSpPr>
            <p:cNvPr id="14" name="צורה חופשית: צורה 13">
              <a:extLst>
                <a:ext uri="{FF2B5EF4-FFF2-40B4-BE49-F238E27FC236}">
                  <a16:creationId xmlns:a16="http://schemas.microsoft.com/office/drawing/2014/main" id="{A24F1853-A48F-1D26-801C-0F8421B78A91}"/>
                </a:ext>
              </a:extLst>
            </p:cNvPr>
            <p:cNvSpPr/>
            <p:nvPr/>
          </p:nvSpPr>
          <p:spPr>
            <a:xfrm>
              <a:off x="-2957069" y="-8755377"/>
              <a:ext cx="5501110" cy="9628870"/>
            </a:xfrm>
            <a:custGeom>
              <a:avLst/>
              <a:gdLst>
                <a:gd name="connsiteX0" fmla="*/ 1115720 w 5501110"/>
                <a:gd name="connsiteY0" fmla="*/ 0 h 9628870"/>
                <a:gd name="connsiteX1" fmla="*/ 5332661 w 5501110"/>
                <a:gd name="connsiteY1" fmla="*/ 2653677 h 9628870"/>
                <a:gd name="connsiteX2" fmla="*/ 5250365 w 5501110"/>
                <a:gd name="connsiteY2" fmla="*/ 2862401 h 9628870"/>
                <a:gd name="connsiteX3" fmla="*/ 4950000 w 5501110"/>
                <a:gd name="connsiteY3" fmla="*/ 4564377 h 9628870"/>
                <a:gd name="connsiteX4" fmla="*/ 5438124 w 5501110"/>
                <a:gd name="connsiteY4" fmla="*/ 6710407 h 9628870"/>
                <a:gd name="connsiteX5" fmla="*/ 5501110 w 5501110"/>
                <a:gd name="connsiteY5" fmla="*/ 6833387 h 9628870"/>
                <a:gd name="connsiteX6" fmla="*/ 1393572 w 5501110"/>
                <a:gd name="connsiteY6" fmla="*/ 9628870 h 9628870"/>
                <a:gd name="connsiteX7" fmla="*/ 1194877 w 5501110"/>
                <a:gd name="connsiteY7" fmla="*/ 9283305 h 9628870"/>
                <a:gd name="connsiteX8" fmla="*/ 0 w 5501110"/>
                <a:gd name="connsiteY8" fmla="*/ 4564377 h 9628870"/>
                <a:gd name="connsiteX9" fmla="*/ 976247 w 5501110"/>
                <a:gd name="connsiteY9" fmla="*/ 272318 h 9628870"/>
                <a:gd name="connsiteX10" fmla="*/ 1115720 w 5501110"/>
                <a:gd name="connsiteY10" fmla="*/ 0 h 9628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01110" h="9628870">
                  <a:moveTo>
                    <a:pt x="1115720" y="0"/>
                  </a:moveTo>
                  <a:lnTo>
                    <a:pt x="5332661" y="2653677"/>
                  </a:lnTo>
                  <a:lnTo>
                    <a:pt x="5250365" y="2862401"/>
                  </a:lnTo>
                  <a:cubicBezTo>
                    <a:pt x="5056048" y="3393104"/>
                    <a:pt x="4950000" y="3966356"/>
                    <a:pt x="4950000" y="4564377"/>
                  </a:cubicBezTo>
                  <a:cubicBezTo>
                    <a:pt x="4950000" y="5333261"/>
                    <a:pt x="5125304" y="6061201"/>
                    <a:pt x="5438124" y="6710407"/>
                  </a:cubicBezTo>
                  <a:lnTo>
                    <a:pt x="5501110" y="6833387"/>
                  </a:lnTo>
                  <a:lnTo>
                    <a:pt x="1393572" y="9628870"/>
                  </a:lnTo>
                  <a:lnTo>
                    <a:pt x="1194877" y="9283305"/>
                  </a:lnTo>
                  <a:cubicBezTo>
                    <a:pt x="432850" y="7880542"/>
                    <a:pt x="0" y="6273008"/>
                    <a:pt x="0" y="4564377"/>
                  </a:cubicBezTo>
                  <a:cubicBezTo>
                    <a:pt x="0" y="3026609"/>
                    <a:pt x="350608" y="1570730"/>
                    <a:pt x="976247" y="272318"/>
                  </a:cubicBezTo>
                  <a:lnTo>
                    <a:pt x="1115720" y="0"/>
                  </a:lnTo>
                  <a:close/>
                </a:path>
              </a:pathLst>
            </a:custGeom>
            <a:blipFill dpi="0" rotWithShape="0">
              <a:blip r:embed="rId6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5" name="צורה חופשית: צורה 14">
              <a:extLst>
                <a:ext uri="{FF2B5EF4-FFF2-40B4-BE49-F238E27FC236}">
                  <a16:creationId xmlns:a16="http://schemas.microsoft.com/office/drawing/2014/main" id="{3735B092-6895-0E00-02DE-315DDD05D2F5}"/>
                </a:ext>
              </a:extLst>
            </p:cNvPr>
            <p:cNvSpPr/>
            <p:nvPr/>
          </p:nvSpPr>
          <p:spPr>
            <a:xfrm>
              <a:off x="-1014583" y="-1091600"/>
              <a:ext cx="7377283" cy="6782337"/>
            </a:xfrm>
            <a:custGeom>
              <a:avLst/>
              <a:gdLst>
                <a:gd name="connsiteX0" fmla="*/ 4099141 w 7377283"/>
                <a:gd name="connsiteY0" fmla="*/ 0 h 6782337"/>
                <a:gd name="connsiteX1" fmla="*/ 4137853 w 7377283"/>
                <a:gd name="connsiteY1" fmla="*/ 49261 h 6782337"/>
                <a:gd name="connsiteX2" fmla="*/ 7203678 w 7377283"/>
                <a:gd name="connsiteY2" fmla="*/ 1793566 h 6782337"/>
                <a:gd name="connsiteX3" fmla="*/ 7377283 w 7377283"/>
                <a:gd name="connsiteY3" fmla="*/ 1815626 h 6782337"/>
                <a:gd name="connsiteX4" fmla="*/ 7377283 w 7377283"/>
                <a:gd name="connsiteY4" fmla="*/ 6782337 h 6782337"/>
                <a:gd name="connsiteX5" fmla="*/ 6945297 w 7377283"/>
                <a:gd name="connsiteY5" fmla="*/ 6749488 h 6782337"/>
                <a:gd name="connsiteX6" fmla="*/ 24293 w 7377283"/>
                <a:gd name="connsiteY6" fmla="*/ 2823929 h 6782337"/>
                <a:gd name="connsiteX7" fmla="*/ 0 w 7377283"/>
                <a:gd name="connsiteY7" fmla="*/ 2789768 h 6782337"/>
                <a:gd name="connsiteX8" fmla="*/ 4099141 w 7377283"/>
                <a:gd name="connsiteY8" fmla="*/ 0 h 6782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77283" h="6782337">
                  <a:moveTo>
                    <a:pt x="4099141" y="0"/>
                  </a:moveTo>
                  <a:lnTo>
                    <a:pt x="4137853" y="49261"/>
                  </a:lnTo>
                  <a:cubicBezTo>
                    <a:pt x="4894439" y="966031"/>
                    <a:pt x="5974696" y="1605782"/>
                    <a:pt x="7203678" y="1793566"/>
                  </a:cubicBezTo>
                  <a:lnTo>
                    <a:pt x="7377283" y="1815626"/>
                  </a:lnTo>
                  <a:lnTo>
                    <a:pt x="7377283" y="6782337"/>
                  </a:lnTo>
                  <a:lnTo>
                    <a:pt x="6945297" y="6749488"/>
                  </a:lnTo>
                  <a:cubicBezTo>
                    <a:pt x="4116420" y="6462200"/>
                    <a:pt x="1639638" y="4983899"/>
                    <a:pt x="24293" y="2823929"/>
                  </a:cubicBezTo>
                  <a:lnTo>
                    <a:pt x="0" y="2789768"/>
                  </a:lnTo>
                  <a:lnTo>
                    <a:pt x="4099141" y="0"/>
                  </a:lnTo>
                  <a:close/>
                </a:path>
              </a:pathLst>
            </a:custGeom>
            <a:blipFill dpi="0" rotWithShape="0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6" name="צורה חופשית: צורה 15">
              <a:extLst>
                <a:ext uri="{FF2B5EF4-FFF2-40B4-BE49-F238E27FC236}">
                  <a16:creationId xmlns:a16="http://schemas.microsoft.com/office/drawing/2014/main" id="{D314F0EA-1C87-3B78-097C-C59AD06B857A}"/>
                </a:ext>
              </a:extLst>
            </p:cNvPr>
            <p:cNvSpPr/>
            <p:nvPr/>
          </p:nvSpPr>
          <p:spPr>
            <a:xfrm>
              <a:off x="7353300" y="-900929"/>
              <a:ext cx="7505792" cy="6599553"/>
            </a:xfrm>
            <a:custGeom>
              <a:avLst/>
              <a:gdLst>
                <a:gd name="connsiteX0" fmla="*/ 3286800 w 7505792"/>
                <a:gd name="connsiteY0" fmla="*/ 0 h 6599553"/>
                <a:gd name="connsiteX1" fmla="*/ 7505792 w 7505792"/>
                <a:gd name="connsiteY1" fmla="*/ 2654967 h 6599553"/>
                <a:gd name="connsiteX2" fmla="*/ 7228952 w 7505792"/>
                <a:gd name="connsiteY2" fmla="*/ 3007249 h 6599553"/>
                <a:gd name="connsiteX3" fmla="*/ 99084 w 7505792"/>
                <a:gd name="connsiteY3" fmla="*/ 6597048 h 6599553"/>
                <a:gd name="connsiteX4" fmla="*/ 0 w 7505792"/>
                <a:gd name="connsiteY4" fmla="*/ 6599553 h 6599553"/>
                <a:gd name="connsiteX5" fmla="*/ 0 w 7505792"/>
                <a:gd name="connsiteY5" fmla="*/ 1641654 h 6599553"/>
                <a:gd name="connsiteX6" fmla="*/ 95740 w 7505792"/>
                <a:gd name="connsiteY6" fmla="*/ 1634374 h 6599553"/>
                <a:gd name="connsiteX7" fmla="*/ 3253711 w 7505792"/>
                <a:gd name="connsiteY7" fmla="*/ 38198 h 6599553"/>
                <a:gd name="connsiteX8" fmla="*/ 3286800 w 7505792"/>
                <a:gd name="connsiteY8" fmla="*/ 0 h 659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05792" h="6599553">
                  <a:moveTo>
                    <a:pt x="3286800" y="0"/>
                  </a:moveTo>
                  <a:lnTo>
                    <a:pt x="7505792" y="2654967"/>
                  </a:lnTo>
                  <a:lnTo>
                    <a:pt x="7228952" y="3007249"/>
                  </a:lnTo>
                  <a:cubicBezTo>
                    <a:pt x="5514025" y="5085261"/>
                    <a:pt x="2967621" y="6451642"/>
                    <a:pt x="99084" y="6597048"/>
                  </a:cubicBezTo>
                  <a:lnTo>
                    <a:pt x="0" y="6599553"/>
                  </a:lnTo>
                  <a:lnTo>
                    <a:pt x="0" y="1641654"/>
                  </a:lnTo>
                  <a:lnTo>
                    <a:pt x="95740" y="1634374"/>
                  </a:lnTo>
                  <a:cubicBezTo>
                    <a:pt x="1343774" y="1507629"/>
                    <a:pt x="2454747" y="917255"/>
                    <a:pt x="3253711" y="38198"/>
                  </a:cubicBezTo>
                  <a:lnTo>
                    <a:pt x="3286800" y="0"/>
                  </a:lnTo>
                  <a:close/>
                </a:path>
              </a:pathLst>
            </a:custGeom>
            <a:blipFill dpi="0" rotWithShape="0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2896234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9783D-C600-C9AF-936F-96E3DDF8A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מלבן 2079">
            <a:extLst>
              <a:ext uri="{FF2B5EF4-FFF2-40B4-BE49-F238E27FC236}">
                <a16:creationId xmlns:a16="http://schemas.microsoft.com/office/drawing/2014/main" id="{774ED469-9069-AA22-E367-504887FA73FB}"/>
              </a:ext>
            </a:extLst>
          </p:cNvPr>
          <p:cNvSpPr/>
          <p:nvPr/>
        </p:nvSpPr>
        <p:spPr>
          <a:xfrm>
            <a:off x="-1" y="-6557"/>
            <a:ext cx="12192000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081" name="מלבן 2080">
            <a:extLst>
              <a:ext uri="{FF2B5EF4-FFF2-40B4-BE49-F238E27FC236}">
                <a16:creationId xmlns:a16="http://schemas.microsoft.com/office/drawing/2014/main" id="{B1B0A2A1-9270-7011-C524-B492DE5973B4}"/>
              </a:ext>
            </a:extLst>
          </p:cNvPr>
          <p:cNvSpPr/>
          <p:nvPr/>
        </p:nvSpPr>
        <p:spPr>
          <a:xfrm>
            <a:off x="4856704" y="131658"/>
            <a:ext cx="26869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דיגיטציה</a:t>
            </a:r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25915095-B3AF-7C70-AD48-45AE526835DA}"/>
              </a:ext>
            </a:extLst>
          </p:cNvPr>
          <p:cNvSpPr/>
          <p:nvPr/>
        </p:nvSpPr>
        <p:spPr>
          <a:xfrm>
            <a:off x="1043179" y="6009261"/>
            <a:ext cx="1034930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28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קידום תהליכים דיגיטליים באמצעות מערכות טכנולוגיות לשיפור היעילות</a:t>
            </a:r>
            <a:endParaRPr lang="he-IL" sz="28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grpSp>
        <p:nvGrpSpPr>
          <p:cNvPr id="9" name="קבוצה 8">
            <a:extLst>
              <a:ext uri="{FF2B5EF4-FFF2-40B4-BE49-F238E27FC236}">
                <a16:creationId xmlns:a16="http://schemas.microsoft.com/office/drawing/2014/main" id="{D63A375E-A7E7-D955-C282-CE642DE7197A}"/>
              </a:ext>
            </a:extLst>
          </p:cNvPr>
          <p:cNvGrpSpPr/>
          <p:nvPr/>
        </p:nvGrpSpPr>
        <p:grpSpPr>
          <a:xfrm rot="9171767">
            <a:off x="-2544001" y="-11479559"/>
            <a:ext cx="17280000" cy="17280000"/>
            <a:chOff x="-2957069" y="-14080622"/>
            <a:chExt cx="19800000" cy="19779246"/>
          </a:xfrm>
        </p:grpSpPr>
        <p:sp>
          <p:nvSpPr>
            <p:cNvPr id="11" name="צורה חופשית: צורה 10">
              <a:extLst>
                <a:ext uri="{FF2B5EF4-FFF2-40B4-BE49-F238E27FC236}">
                  <a16:creationId xmlns:a16="http://schemas.microsoft.com/office/drawing/2014/main" id="{191CBFF2-C239-3781-7CAD-16DA9561484C}"/>
                </a:ext>
              </a:extLst>
            </p:cNvPr>
            <p:cNvSpPr/>
            <p:nvPr/>
          </p:nvSpPr>
          <p:spPr>
            <a:xfrm>
              <a:off x="7353300" y="-14080622"/>
              <a:ext cx="7420155" cy="6630451"/>
            </a:xfrm>
            <a:custGeom>
              <a:avLst/>
              <a:gdLst>
                <a:gd name="connsiteX0" fmla="*/ 0 w 7420155"/>
                <a:gd name="connsiteY0" fmla="*/ 0 h 6630451"/>
                <a:gd name="connsiteX1" fmla="*/ 99084 w 7420155"/>
                <a:gd name="connsiteY1" fmla="*/ 2505 h 6630451"/>
                <a:gd name="connsiteX2" fmla="*/ 7228952 w 7420155"/>
                <a:gd name="connsiteY2" fmla="*/ 3592304 h 6630451"/>
                <a:gd name="connsiteX3" fmla="*/ 7420155 w 7420155"/>
                <a:gd name="connsiteY3" fmla="*/ 3835613 h 6630451"/>
                <a:gd name="connsiteX4" fmla="*/ 3313564 w 7420155"/>
                <a:gd name="connsiteY4" fmla="*/ 6630451 h 6630451"/>
                <a:gd name="connsiteX5" fmla="*/ 3253711 w 7420155"/>
                <a:gd name="connsiteY5" fmla="*/ 6561355 h 6630451"/>
                <a:gd name="connsiteX6" fmla="*/ 95740 w 7420155"/>
                <a:gd name="connsiteY6" fmla="*/ 4965179 h 6630451"/>
                <a:gd name="connsiteX7" fmla="*/ 0 w 7420155"/>
                <a:gd name="connsiteY7" fmla="*/ 4957899 h 6630451"/>
                <a:gd name="connsiteX8" fmla="*/ 0 w 7420155"/>
                <a:gd name="connsiteY8" fmla="*/ 0 h 663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0155" h="6630451">
                  <a:moveTo>
                    <a:pt x="0" y="0"/>
                  </a:moveTo>
                  <a:lnTo>
                    <a:pt x="99084" y="2505"/>
                  </a:lnTo>
                  <a:cubicBezTo>
                    <a:pt x="2967621" y="147912"/>
                    <a:pt x="5514025" y="1514292"/>
                    <a:pt x="7228952" y="3592304"/>
                  </a:cubicBezTo>
                  <a:lnTo>
                    <a:pt x="7420155" y="3835613"/>
                  </a:lnTo>
                  <a:lnTo>
                    <a:pt x="3313564" y="6630451"/>
                  </a:lnTo>
                  <a:lnTo>
                    <a:pt x="3253711" y="6561355"/>
                  </a:lnTo>
                  <a:cubicBezTo>
                    <a:pt x="2454747" y="5682298"/>
                    <a:pt x="1343774" y="5091924"/>
                    <a:pt x="95740" y="4965179"/>
                  </a:cubicBezTo>
                  <a:lnTo>
                    <a:pt x="0" y="4957899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0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2" name="צורה חופשית: צורה 11">
              <a:extLst>
                <a:ext uri="{FF2B5EF4-FFF2-40B4-BE49-F238E27FC236}">
                  <a16:creationId xmlns:a16="http://schemas.microsoft.com/office/drawing/2014/main" id="{B7304C6F-948B-1185-33F3-E8703546F5E4}"/>
                </a:ext>
              </a:extLst>
            </p:cNvPr>
            <p:cNvSpPr/>
            <p:nvPr/>
          </p:nvSpPr>
          <p:spPr>
            <a:xfrm>
              <a:off x="-1340423" y="-14072735"/>
              <a:ext cx="7703123" cy="7098709"/>
            </a:xfrm>
            <a:custGeom>
              <a:avLst/>
              <a:gdLst>
                <a:gd name="connsiteX0" fmla="*/ 7703123 w 7703123"/>
                <a:gd name="connsiteY0" fmla="*/ 0 h 7098709"/>
                <a:gd name="connsiteX1" fmla="*/ 7703123 w 7703123"/>
                <a:gd name="connsiteY1" fmla="*/ 4966711 h 7098709"/>
                <a:gd name="connsiteX2" fmla="*/ 7529518 w 7703123"/>
                <a:gd name="connsiteY2" fmla="*/ 4988771 h 7098709"/>
                <a:gd name="connsiteX3" fmla="*/ 4316744 w 7703123"/>
                <a:gd name="connsiteY3" fmla="*/ 6920072 h 7098709"/>
                <a:gd name="connsiteX4" fmla="*/ 4189712 w 7703123"/>
                <a:gd name="connsiteY4" fmla="*/ 7098709 h 7098709"/>
                <a:gd name="connsiteX5" fmla="*/ 0 w 7703123"/>
                <a:gd name="connsiteY5" fmla="*/ 4462166 h 7098709"/>
                <a:gd name="connsiteX6" fmla="*/ 74119 w 7703123"/>
                <a:gd name="connsiteY6" fmla="*/ 4346552 h 7098709"/>
                <a:gd name="connsiteX7" fmla="*/ 7271137 w 7703123"/>
                <a:gd name="connsiteY7" fmla="*/ 32849 h 7098709"/>
                <a:gd name="connsiteX8" fmla="*/ 7703123 w 7703123"/>
                <a:gd name="connsiteY8" fmla="*/ 0 h 709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3123" h="7098709">
                  <a:moveTo>
                    <a:pt x="7703123" y="0"/>
                  </a:moveTo>
                  <a:lnTo>
                    <a:pt x="7703123" y="4966711"/>
                  </a:lnTo>
                  <a:lnTo>
                    <a:pt x="7529518" y="4988771"/>
                  </a:lnTo>
                  <a:cubicBezTo>
                    <a:pt x="6218604" y="5189075"/>
                    <a:pt x="5076905" y="5903615"/>
                    <a:pt x="4316744" y="6920072"/>
                  </a:cubicBezTo>
                  <a:lnTo>
                    <a:pt x="4189712" y="7098709"/>
                  </a:lnTo>
                  <a:lnTo>
                    <a:pt x="0" y="4462166"/>
                  </a:lnTo>
                  <a:lnTo>
                    <a:pt x="74119" y="4346552"/>
                  </a:lnTo>
                  <a:cubicBezTo>
                    <a:pt x="1675310" y="1976477"/>
                    <a:pt x="4275855" y="337036"/>
                    <a:pt x="7271137" y="32849"/>
                  </a:cubicBezTo>
                  <a:lnTo>
                    <a:pt x="7703123" y="0"/>
                  </a:lnTo>
                  <a:close/>
                </a:path>
              </a:pathLst>
            </a:custGeom>
            <a:blipFill dpi="0" rotWithShape="0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3" name="צורה חופשית: צורה 12">
              <a:extLst>
                <a:ext uri="{FF2B5EF4-FFF2-40B4-BE49-F238E27FC236}">
                  <a16:creationId xmlns:a16="http://schemas.microsoft.com/office/drawing/2014/main" id="{3EF3CF2A-57F4-6F24-3082-7D46F8AD10C2}"/>
                </a:ext>
              </a:extLst>
            </p:cNvPr>
            <p:cNvSpPr/>
            <p:nvPr/>
          </p:nvSpPr>
          <p:spPr>
            <a:xfrm>
              <a:off x="11222611" y="-9432595"/>
              <a:ext cx="5620320" cy="10365989"/>
            </a:xfrm>
            <a:custGeom>
              <a:avLst/>
              <a:gdLst>
                <a:gd name="connsiteX0" fmla="*/ 4117771 w 5620320"/>
                <a:gd name="connsiteY0" fmla="*/ 0 h 10365989"/>
                <a:gd name="connsiteX1" fmla="*/ 4187064 w 5620320"/>
                <a:gd name="connsiteY1" fmla="*/ 108086 h 10365989"/>
                <a:gd name="connsiteX2" fmla="*/ 5620320 w 5620320"/>
                <a:gd name="connsiteY2" fmla="*/ 5241596 h 10365989"/>
                <a:gd name="connsiteX3" fmla="*/ 4425443 w 5620320"/>
                <a:gd name="connsiteY3" fmla="*/ 9960524 h 10365989"/>
                <a:gd name="connsiteX4" fmla="*/ 4192306 w 5620320"/>
                <a:gd name="connsiteY4" fmla="*/ 10365989 h 10365989"/>
                <a:gd name="connsiteX5" fmla="*/ 0 w 5620320"/>
                <a:gd name="connsiteY5" fmla="*/ 7727814 h 10365989"/>
                <a:gd name="connsiteX6" fmla="*/ 72882 w 5620320"/>
                <a:gd name="connsiteY6" fmla="*/ 7601060 h 10365989"/>
                <a:gd name="connsiteX7" fmla="*/ 670320 w 5620320"/>
                <a:gd name="connsiteY7" fmla="*/ 5241596 h 10365989"/>
                <a:gd name="connsiteX8" fmla="*/ 72882 w 5620320"/>
                <a:gd name="connsiteY8" fmla="*/ 2882132 h 10365989"/>
                <a:gd name="connsiteX9" fmla="*/ 19452 w 5620320"/>
                <a:gd name="connsiteY9" fmla="*/ 2789209 h 10365989"/>
                <a:gd name="connsiteX10" fmla="*/ 4117771 w 5620320"/>
                <a:gd name="connsiteY10" fmla="*/ 0 h 1036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20320" h="10365989">
                  <a:moveTo>
                    <a:pt x="4117771" y="0"/>
                  </a:moveTo>
                  <a:lnTo>
                    <a:pt x="4187064" y="108086"/>
                  </a:lnTo>
                  <a:cubicBezTo>
                    <a:pt x="5096572" y="1604936"/>
                    <a:pt x="5620320" y="3362102"/>
                    <a:pt x="5620320" y="5241596"/>
                  </a:cubicBezTo>
                  <a:cubicBezTo>
                    <a:pt x="5620320" y="6950227"/>
                    <a:pt x="5187470" y="8557761"/>
                    <a:pt x="4425443" y="9960524"/>
                  </a:cubicBezTo>
                  <a:lnTo>
                    <a:pt x="4192306" y="10365989"/>
                  </a:lnTo>
                  <a:lnTo>
                    <a:pt x="0" y="7727814"/>
                  </a:lnTo>
                  <a:lnTo>
                    <a:pt x="72882" y="7601060"/>
                  </a:lnTo>
                  <a:cubicBezTo>
                    <a:pt x="453895" y="6899679"/>
                    <a:pt x="670320" y="6095912"/>
                    <a:pt x="670320" y="5241596"/>
                  </a:cubicBezTo>
                  <a:cubicBezTo>
                    <a:pt x="670320" y="4387281"/>
                    <a:pt x="453895" y="3583514"/>
                    <a:pt x="72882" y="2882132"/>
                  </a:cubicBezTo>
                  <a:lnTo>
                    <a:pt x="19452" y="2789209"/>
                  </a:lnTo>
                  <a:lnTo>
                    <a:pt x="4117771" y="0"/>
                  </a:lnTo>
                  <a:close/>
                </a:path>
              </a:pathLst>
            </a:custGeom>
            <a:blipFill dpi="0" rotWithShape="0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/>
            </a:p>
          </p:txBody>
        </p:sp>
        <p:sp>
          <p:nvSpPr>
            <p:cNvPr id="14" name="צורה חופשית: צורה 13">
              <a:extLst>
                <a:ext uri="{FF2B5EF4-FFF2-40B4-BE49-F238E27FC236}">
                  <a16:creationId xmlns:a16="http://schemas.microsoft.com/office/drawing/2014/main" id="{E7F24BAC-8919-BACB-B785-3E8B31194F2C}"/>
                </a:ext>
              </a:extLst>
            </p:cNvPr>
            <p:cNvSpPr/>
            <p:nvPr/>
          </p:nvSpPr>
          <p:spPr>
            <a:xfrm>
              <a:off x="-2957069" y="-8755377"/>
              <a:ext cx="5501110" cy="9628870"/>
            </a:xfrm>
            <a:custGeom>
              <a:avLst/>
              <a:gdLst>
                <a:gd name="connsiteX0" fmla="*/ 1115720 w 5501110"/>
                <a:gd name="connsiteY0" fmla="*/ 0 h 9628870"/>
                <a:gd name="connsiteX1" fmla="*/ 5332661 w 5501110"/>
                <a:gd name="connsiteY1" fmla="*/ 2653677 h 9628870"/>
                <a:gd name="connsiteX2" fmla="*/ 5250365 w 5501110"/>
                <a:gd name="connsiteY2" fmla="*/ 2862401 h 9628870"/>
                <a:gd name="connsiteX3" fmla="*/ 4950000 w 5501110"/>
                <a:gd name="connsiteY3" fmla="*/ 4564377 h 9628870"/>
                <a:gd name="connsiteX4" fmla="*/ 5438124 w 5501110"/>
                <a:gd name="connsiteY4" fmla="*/ 6710407 h 9628870"/>
                <a:gd name="connsiteX5" fmla="*/ 5501110 w 5501110"/>
                <a:gd name="connsiteY5" fmla="*/ 6833387 h 9628870"/>
                <a:gd name="connsiteX6" fmla="*/ 1393572 w 5501110"/>
                <a:gd name="connsiteY6" fmla="*/ 9628870 h 9628870"/>
                <a:gd name="connsiteX7" fmla="*/ 1194877 w 5501110"/>
                <a:gd name="connsiteY7" fmla="*/ 9283305 h 9628870"/>
                <a:gd name="connsiteX8" fmla="*/ 0 w 5501110"/>
                <a:gd name="connsiteY8" fmla="*/ 4564377 h 9628870"/>
                <a:gd name="connsiteX9" fmla="*/ 976247 w 5501110"/>
                <a:gd name="connsiteY9" fmla="*/ 272318 h 9628870"/>
                <a:gd name="connsiteX10" fmla="*/ 1115720 w 5501110"/>
                <a:gd name="connsiteY10" fmla="*/ 0 h 9628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01110" h="9628870">
                  <a:moveTo>
                    <a:pt x="1115720" y="0"/>
                  </a:moveTo>
                  <a:lnTo>
                    <a:pt x="5332661" y="2653677"/>
                  </a:lnTo>
                  <a:lnTo>
                    <a:pt x="5250365" y="2862401"/>
                  </a:lnTo>
                  <a:cubicBezTo>
                    <a:pt x="5056048" y="3393104"/>
                    <a:pt x="4950000" y="3966356"/>
                    <a:pt x="4950000" y="4564377"/>
                  </a:cubicBezTo>
                  <a:cubicBezTo>
                    <a:pt x="4950000" y="5333261"/>
                    <a:pt x="5125304" y="6061201"/>
                    <a:pt x="5438124" y="6710407"/>
                  </a:cubicBezTo>
                  <a:lnTo>
                    <a:pt x="5501110" y="6833387"/>
                  </a:lnTo>
                  <a:lnTo>
                    <a:pt x="1393572" y="9628870"/>
                  </a:lnTo>
                  <a:lnTo>
                    <a:pt x="1194877" y="9283305"/>
                  </a:lnTo>
                  <a:cubicBezTo>
                    <a:pt x="432850" y="7880542"/>
                    <a:pt x="0" y="6273008"/>
                    <a:pt x="0" y="4564377"/>
                  </a:cubicBezTo>
                  <a:cubicBezTo>
                    <a:pt x="0" y="3026609"/>
                    <a:pt x="350608" y="1570730"/>
                    <a:pt x="976247" y="272318"/>
                  </a:cubicBezTo>
                  <a:lnTo>
                    <a:pt x="1115720" y="0"/>
                  </a:lnTo>
                  <a:close/>
                </a:path>
              </a:pathLst>
            </a:custGeom>
            <a:blipFill dpi="0" rotWithShape="0">
              <a:blip r:embed="rId6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5" name="צורה חופשית: צורה 14">
              <a:extLst>
                <a:ext uri="{FF2B5EF4-FFF2-40B4-BE49-F238E27FC236}">
                  <a16:creationId xmlns:a16="http://schemas.microsoft.com/office/drawing/2014/main" id="{2214EB91-65B8-C5E9-45F9-883D397969B7}"/>
                </a:ext>
              </a:extLst>
            </p:cNvPr>
            <p:cNvSpPr/>
            <p:nvPr/>
          </p:nvSpPr>
          <p:spPr>
            <a:xfrm>
              <a:off x="-1014583" y="-1091600"/>
              <a:ext cx="7377283" cy="6782337"/>
            </a:xfrm>
            <a:custGeom>
              <a:avLst/>
              <a:gdLst>
                <a:gd name="connsiteX0" fmla="*/ 4099141 w 7377283"/>
                <a:gd name="connsiteY0" fmla="*/ 0 h 6782337"/>
                <a:gd name="connsiteX1" fmla="*/ 4137853 w 7377283"/>
                <a:gd name="connsiteY1" fmla="*/ 49261 h 6782337"/>
                <a:gd name="connsiteX2" fmla="*/ 7203678 w 7377283"/>
                <a:gd name="connsiteY2" fmla="*/ 1793566 h 6782337"/>
                <a:gd name="connsiteX3" fmla="*/ 7377283 w 7377283"/>
                <a:gd name="connsiteY3" fmla="*/ 1815626 h 6782337"/>
                <a:gd name="connsiteX4" fmla="*/ 7377283 w 7377283"/>
                <a:gd name="connsiteY4" fmla="*/ 6782337 h 6782337"/>
                <a:gd name="connsiteX5" fmla="*/ 6945297 w 7377283"/>
                <a:gd name="connsiteY5" fmla="*/ 6749488 h 6782337"/>
                <a:gd name="connsiteX6" fmla="*/ 24293 w 7377283"/>
                <a:gd name="connsiteY6" fmla="*/ 2823929 h 6782337"/>
                <a:gd name="connsiteX7" fmla="*/ 0 w 7377283"/>
                <a:gd name="connsiteY7" fmla="*/ 2789768 h 6782337"/>
                <a:gd name="connsiteX8" fmla="*/ 4099141 w 7377283"/>
                <a:gd name="connsiteY8" fmla="*/ 0 h 6782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77283" h="6782337">
                  <a:moveTo>
                    <a:pt x="4099141" y="0"/>
                  </a:moveTo>
                  <a:lnTo>
                    <a:pt x="4137853" y="49261"/>
                  </a:lnTo>
                  <a:cubicBezTo>
                    <a:pt x="4894439" y="966031"/>
                    <a:pt x="5974696" y="1605782"/>
                    <a:pt x="7203678" y="1793566"/>
                  </a:cubicBezTo>
                  <a:lnTo>
                    <a:pt x="7377283" y="1815626"/>
                  </a:lnTo>
                  <a:lnTo>
                    <a:pt x="7377283" y="6782337"/>
                  </a:lnTo>
                  <a:lnTo>
                    <a:pt x="6945297" y="6749488"/>
                  </a:lnTo>
                  <a:cubicBezTo>
                    <a:pt x="4116420" y="6462200"/>
                    <a:pt x="1639638" y="4983899"/>
                    <a:pt x="24293" y="2823929"/>
                  </a:cubicBezTo>
                  <a:lnTo>
                    <a:pt x="0" y="2789768"/>
                  </a:lnTo>
                  <a:lnTo>
                    <a:pt x="4099141" y="0"/>
                  </a:lnTo>
                  <a:close/>
                </a:path>
              </a:pathLst>
            </a:custGeom>
            <a:blipFill dpi="0" rotWithShape="0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6" name="צורה חופשית: צורה 15">
              <a:extLst>
                <a:ext uri="{FF2B5EF4-FFF2-40B4-BE49-F238E27FC236}">
                  <a16:creationId xmlns:a16="http://schemas.microsoft.com/office/drawing/2014/main" id="{CBB72065-B718-0063-1675-53C61C46C8DE}"/>
                </a:ext>
              </a:extLst>
            </p:cNvPr>
            <p:cNvSpPr/>
            <p:nvPr/>
          </p:nvSpPr>
          <p:spPr>
            <a:xfrm>
              <a:off x="7353300" y="-900929"/>
              <a:ext cx="7505792" cy="6599553"/>
            </a:xfrm>
            <a:custGeom>
              <a:avLst/>
              <a:gdLst>
                <a:gd name="connsiteX0" fmla="*/ 3286800 w 7505792"/>
                <a:gd name="connsiteY0" fmla="*/ 0 h 6599553"/>
                <a:gd name="connsiteX1" fmla="*/ 7505792 w 7505792"/>
                <a:gd name="connsiteY1" fmla="*/ 2654967 h 6599553"/>
                <a:gd name="connsiteX2" fmla="*/ 7228952 w 7505792"/>
                <a:gd name="connsiteY2" fmla="*/ 3007249 h 6599553"/>
                <a:gd name="connsiteX3" fmla="*/ 99084 w 7505792"/>
                <a:gd name="connsiteY3" fmla="*/ 6597048 h 6599553"/>
                <a:gd name="connsiteX4" fmla="*/ 0 w 7505792"/>
                <a:gd name="connsiteY4" fmla="*/ 6599553 h 6599553"/>
                <a:gd name="connsiteX5" fmla="*/ 0 w 7505792"/>
                <a:gd name="connsiteY5" fmla="*/ 1641654 h 6599553"/>
                <a:gd name="connsiteX6" fmla="*/ 95740 w 7505792"/>
                <a:gd name="connsiteY6" fmla="*/ 1634374 h 6599553"/>
                <a:gd name="connsiteX7" fmla="*/ 3253711 w 7505792"/>
                <a:gd name="connsiteY7" fmla="*/ 38198 h 6599553"/>
                <a:gd name="connsiteX8" fmla="*/ 3286800 w 7505792"/>
                <a:gd name="connsiteY8" fmla="*/ 0 h 659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05792" h="6599553">
                  <a:moveTo>
                    <a:pt x="3286800" y="0"/>
                  </a:moveTo>
                  <a:lnTo>
                    <a:pt x="7505792" y="2654967"/>
                  </a:lnTo>
                  <a:lnTo>
                    <a:pt x="7228952" y="3007249"/>
                  </a:lnTo>
                  <a:cubicBezTo>
                    <a:pt x="5514025" y="5085261"/>
                    <a:pt x="2967621" y="6451642"/>
                    <a:pt x="99084" y="6597048"/>
                  </a:cubicBezTo>
                  <a:lnTo>
                    <a:pt x="0" y="6599553"/>
                  </a:lnTo>
                  <a:lnTo>
                    <a:pt x="0" y="1641654"/>
                  </a:lnTo>
                  <a:lnTo>
                    <a:pt x="95740" y="1634374"/>
                  </a:lnTo>
                  <a:cubicBezTo>
                    <a:pt x="1343774" y="1507629"/>
                    <a:pt x="2454747" y="917255"/>
                    <a:pt x="3253711" y="38198"/>
                  </a:cubicBezTo>
                  <a:lnTo>
                    <a:pt x="3286800" y="0"/>
                  </a:lnTo>
                  <a:close/>
                </a:path>
              </a:pathLst>
            </a:custGeom>
            <a:blipFill dpi="0" rotWithShape="0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3108203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C6FBA7-D6CA-301E-832F-53F98A482C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מלבן 2079">
            <a:extLst>
              <a:ext uri="{FF2B5EF4-FFF2-40B4-BE49-F238E27FC236}">
                <a16:creationId xmlns:a16="http://schemas.microsoft.com/office/drawing/2014/main" id="{1B710B28-FBDA-3DB3-A8FF-19A9178D048F}"/>
              </a:ext>
            </a:extLst>
          </p:cNvPr>
          <p:cNvSpPr/>
          <p:nvPr/>
        </p:nvSpPr>
        <p:spPr>
          <a:xfrm>
            <a:off x="-1" y="-6557"/>
            <a:ext cx="12192000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081" name="מלבן 2080">
            <a:extLst>
              <a:ext uri="{FF2B5EF4-FFF2-40B4-BE49-F238E27FC236}">
                <a16:creationId xmlns:a16="http://schemas.microsoft.com/office/drawing/2014/main" id="{3D7B760D-917D-127A-59A1-7C8F6049AF61}"/>
              </a:ext>
            </a:extLst>
          </p:cNvPr>
          <p:cNvSpPr/>
          <p:nvPr/>
        </p:nvSpPr>
        <p:spPr>
          <a:xfrm>
            <a:off x="3798274" y="104856"/>
            <a:ext cx="4871847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48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איכות ובטיחות מזון</a:t>
            </a:r>
          </a:p>
        </p:txBody>
      </p:sp>
      <p:grpSp>
        <p:nvGrpSpPr>
          <p:cNvPr id="2" name="קבוצה 1">
            <a:extLst>
              <a:ext uri="{FF2B5EF4-FFF2-40B4-BE49-F238E27FC236}">
                <a16:creationId xmlns:a16="http://schemas.microsoft.com/office/drawing/2014/main" id="{38DF04E0-ED74-4DBE-C112-ED50AD18CF47}"/>
              </a:ext>
            </a:extLst>
          </p:cNvPr>
          <p:cNvGrpSpPr/>
          <p:nvPr/>
        </p:nvGrpSpPr>
        <p:grpSpPr>
          <a:xfrm rot="12550868">
            <a:off x="-2544001" y="-11479559"/>
            <a:ext cx="17280000" cy="17280000"/>
            <a:chOff x="-2957069" y="-14080622"/>
            <a:chExt cx="19800000" cy="19779246"/>
          </a:xfrm>
        </p:grpSpPr>
        <p:sp>
          <p:nvSpPr>
            <p:cNvPr id="3" name="צורה חופשית: צורה 2">
              <a:extLst>
                <a:ext uri="{FF2B5EF4-FFF2-40B4-BE49-F238E27FC236}">
                  <a16:creationId xmlns:a16="http://schemas.microsoft.com/office/drawing/2014/main" id="{E7642544-8C05-1D44-CE29-9BE368D54A4E}"/>
                </a:ext>
              </a:extLst>
            </p:cNvPr>
            <p:cNvSpPr/>
            <p:nvPr/>
          </p:nvSpPr>
          <p:spPr>
            <a:xfrm>
              <a:off x="7353300" y="-14080622"/>
              <a:ext cx="7420155" cy="6630451"/>
            </a:xfrm>
            <a:custGeom>
              <a:avLst/>
              <a:gdLst>
                <a:gd name="connsiteX0" fmla="*/ 0 w 7420155"/>
                <a:gd name="connsiteY0" fmla="*/ 0 h 6630451"/>
                <a:gd name="connsiteX1" fmla="*/ 99084 w 7420155"/>
                <a:gd name="connsiteY1" fmla="*/ 2505 h 6630451"/>
                <a:gd name="connsiteX2" fmla="*/ 7228952 w 7420155"/>
                <a:gd name="connsiteY2" fmla="*/ 3592304 h 6630451"/>
                <a:gd name="connsiteX3" fmla="*/ 7420155 w 7420155"/>
                <a:gd name="connsiteY3" fmla="*/ 3835613 h 6630451"/>
                <a:gd name="connsiteX4" fmla="*/ 3313564 w 7420155"/>
                <a:gd name="connsiteY4" fmla="*/ 6630451 h 6630451"/>
                <a:gd name="connsiteX5" fmla="*/ 3253711 w 7420155"/>
                <a:gd name="connsiteY5" fmla="*/ 6561355 h 6630451"/>
                <a:gd name="connsiteX6" fmla="*/ 95740 w 7420155"/>
                <a:gd name="connsiteY6" fmla="*/ 4965179 h 6630451"/>
                <a:gd name="connsiteX7" fmla="*/ 0 w 7420155"/>
                <a:gd name="connsiteY7" fmla="*/ 4957899 h 6630451"/>
                <a:gd name="connsiteX8" fmla="*/ 0 w 7420155"/>
                <a:gd name="connsiteY8" fmla="*/ 0 h 663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0155" h="6630451">
                  <a:moveTo>
                    <a:pt x="0" y="0"/>
                  </a:moveTo>
                  <a:lnTo>
                    <a:pt x="99084" y="2505"/>
                  </a:lnTo>
                  <a:cubicBezTo>
                    <a:pt x="2967621" y="147912"/>
                    <a:pt x="5514025" y="1514292"/>
                    <a:pt x="7228952" y="3592304"/>
                  </a:cubicBezTo>
                  <a:lnTo>
                    <a:pt x="7420155" y="3835613"/>
                  </a:lnTo>
                  <a:lnTo>
                    <a:pt x="3313564" y="6630451"/>
                  </a:lnTo>
                  <a:lnTo>
                    <a:pt x="3253711" y="6561355"/>
                  </a:lnTo>
                  <a:cubicBezTo>
                    <a:pt x="2454747" y="5682298"/>
                    <a:pt x="1343774" y="5091924"/>
                    <a:pt x="95740" y="4965179"/>
                  </a:cubicBezTo>
                  <a:lnTo>
                    <a:pt x="0" y="4957899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0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4" name="צורה חופשית: צורה 3">
              <a:extLst>
                <a:ext uri="{FF2B5EF4-FFF2-40B4-BE49-F238E27FC236}">
                  <a16:creationId xmlns:a16="http://schemas.microsoft.com/office/drawing/2014/main" id="{FE63CC22-C5C7-F986-2EA3-330CFA9F979E}"/>
                </a:ext>
              </a:extLst>
            </p:cNvPr>
            <p:cNvSpPr/>
            <p:nvPr/>
          </p:nvSpPr>
          <p:spPr>
            <a:xfrm>
              <a:off x="-1340423" y="-14072735"/>
              <a:ext cx="7703123" cy="7098709"/>
            </a:xfrm>
            <a:custGeom>
              <a:avLst/>
              <a:gdLst>
                <a:gd name="connsiteX0" fmla="*/ 7703123 w 7703123"/>
                <a:gd name="connsiteY0" fmla="*/ 0 h 7098709"/>
                <a:gd name="connsiteX1" fmla="*/ 7703123 w 7703123"/>
                <a:gd name="connsiteY1" fmla="*/ 4966711 h 7098709"/>
                <a:gd name="connsiteX2" fmla="*/ 7529518 w 7703123"/>
                <a:gd name="connsiteY2" fmla="*/ 4988771 h 7098709"/>
                <a:gd name="connsiteX3" fmla="*/ 4316744 w 7703123"/>
                <a:gd name="connsiteY3" fmla="*/ 6920072 h 7098709"/>
                <a:gd name="connsiteX4" fmla="*/ 4189712 w 7703123"/>
                <a:gd name="connsiteY4" fmla="*/ 7098709 h 7098709"/>
                <a:gd name="connsiteX5" fmla="*/ 0 w 7703123"/>
                <a:gd name="connsiteY5" fmla="*/ 4462166 h 7098709"/>
                <a:gd name="connsiteX6" fmla="*/ 74119 w 7703123"/>
                <a:gd name="connsiteY6" fmla="*/ 4346552 h 7098709"/>
                <a:gd name="connsiteX7" fmla="*/ 7271137 w 7703123"/>
                <a:gd name="connsiteY7" fmla="*/ 32849 h 7098709"/>
                <a:gd name="connsiteX8" fmla="*/ 7703123 w 7703123"/>
                <a:gd name="connsiteY8" fmla="*/ 0 h 709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3123" h="7098709">
                  <a:moveTo>
                    <a:pt x="7703123" y="0"/>
                  </a:moveTo>
                  <a:lnTo>
                    <a:pt x="7703123" y="4966711"/>
                  </a:lnTo>
                  <a:lnTo>
                    <a:pt x="7529518" y="4988771"/>
                  </a:lnTo>
                  <a:cubicBezTo>
                    <a:pt x="6218604" y="5189075"/>
                    <a:pt x="5076905" y="5903615"/>
                    <a:pt x="4316744" y="6920072"/>
                  </a:cubicBezTo>
                  <a:lnTo>
                    <a:pt x="4189712" y="7098709"/>
                  </a:lnTo>
                  <a:lnTo>
                    <a:pt x="0" y="4462166"/>
                  </a:lnTo>
                  <a:lnTo>
                    <a:pt x="74119" y="4346552"/>
                  </a:lnTo>
                  <a:cubicBezTo>
                    <a:pt x="1675310" y="1976477"/>
                    <a:pt x="4275855" y="337036"/>
                    <a:pt x="7271137" y="32849"/>
                  </a:cubicBezTo>
                  <a:lnTo>
                    <a:pt x="7703123" y="0"/>
                  </a:lnTo>
                  <a:close/>
                </a:path>
              </a:pathLst>
            </a:custGeom>
            <a:blipFill dpi="0" rotWithShape="0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5" name="צורה חופשית: צורה 4">
              <a:extLst>
                <a:ext uri="{FF2B5EF4-FFF2-40B4-BE49-F238E27FC236}">
                  <a16:creationId xmlns:a16="http://schemas.microsoft.com/office/drawing/2014/main" id="{F870C88E-61AA-1B61-1232-8FF2633695A8}"/>
                </a:ext>
              </a:extLst>
            </p:cNvPr>
            <p:cNvSpPr/>
            <p:nvPr/>
          </p:nvSpPr>
          <p:spPr>
            <a:xfrm>
              <a:off x="11222611" y="-9432595"/>
              <a:ext cx="5620320" cy="10365989"/>
            </a:xfrm>
            <a:custGeom>
              <a:avLst/>
              <a:gdLst>
                <a:gd name="connsiteX0" fmla="*/ 4117771 w 5620320"/>
                <a:gd name="connsiteY0" fmla="*/ 0 h 10365989"/>
                <a:gd name="connsiteX1" fmla="*/ 4187064 w 5620320"/>
                <a:gd name="connsiteY1" fmla="*/ 108086 h 10365989"/>
                <a:gd name="connsiteX2" fmla="*/ 5620320 w 5620320"/>
                <a:gd name="connsiteY2" fmla="*/ 5241596 h 10365989"/>
                <a:gd name="connsiteX3" fmla="*/ 4425443 w 5620320"/>
                <a:gd name="connsiteY3" fmla="*/ 9960524 h 10365989"/>
                <a:gd name="connsiteX4" fmla="*/ 4192306 w 5620320"/>
                <a:gd name="connsiteY4" fmla="*/ 10365989 h 10365989"/>
                <a:gd name="connsiteX5" fmla="*/ 0 w 5620320"/>
                <a:gd name="connsiteY5" fmla="*/ 7727814 h 10365989"/>
                <a:gd name="connsiteX6" fmla="*/ 72882 w 5620320"/>
                <a:gd name="connsiteY6" fmla="*/ 7601060 h 10365989"/>
                <a:gd name="connsiteX7" fmla="*/ 670320 w 5620320"/>
                <a:gd name="connsiteY7" fmla="*/ 5241596 h 10365989"/>
                <a:gd name="connsiteX8" fmla="*/ 72882 w 5620320"/>
                <a:gd name="connsiteY8" fmla="*/ 2882132 h 10365989"/>
                <a:gd name="connsiteX9" fmla="*/ 19452 w 5620320"/>
                <a:gd name="connsiteY9" fmla="*/ 2789209 h 10365989"/>
                <a:gd name="connsiteX10" fmla="*/ 4117771 w 5620320"/>
                <a:gd name="connsiteY10" fmla="*/ 0 h 1036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20320" h="10365989">
                  <a:moveTo>
                    <a:pt x="4117771" y="0"/>
                  </a:moveTo>
                  <a:lnTo>
                    <a:pt x="4187064" y="108086"/>
                  </a:lnTo>
                  <a:cubicBezTo>
                    <a:pt x="5096572" y="1604936"/>
                    <a:pt x="5620320" y="3362102"/>
                    <a:pt x="5620320" y="5241596"/>
                  </a:cubicBezTo>
                  <a:cubicBezTo>
                    <a:pt x="5620320" y="6950227"/>
                    <a:pt x="5187470" y="8557761"/>
                    <a:pt x="4425443" y="9960524"/>
                  </a:cubicBezTo>
                  <a:lnTo>
                    <a:pt x="4192306" y="10365989"/>
                  </a:lnTo>
                  <a:lnTo>
                    <a:pt x="0" y="7727814"/>
                  </a:lnTo>
                  <a:lnTo>
                    <a:pt x="72882" y="7601060"/>
                  </a:lnTo>
                  <a:cubicBezTo>
                    <a:pt x="453895" y="6899679"/>
                    <a:pt x="670320" y="6095912"/>
                    <a:pt x="670320" y="5241596"/>
                  </a:cubicBezTo>
                  <a:cubicBezTo>
                    <a:pt x="670320" y="4387281"/>
                    <a:pt x="453895" y="3583514"/>
                    <a:pt x="72882" y="2882132"/>
                  </a:cubicBezTo>
                  <a:lnTo>
                    <a:pt x="19452" y="2789209"/>
                  </a:lnTo>
                  <a:lnTo>
                    <a:pt x="4117771" y="0"/>
                  </a:lnTo>
                  <a:close/>
                </a:path>
              </a:pathLst>
            </a:custGeom>
            <a:blipFill dpi="0" rotWithShape="0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/>
            </a:p>
          </p:txBody>
        </p:sp>
        <p:sp>
          <p:nvSpPr>
            <p:cNvPr id="6" name="צורה חופשית: צורה 5">
              <a:extLst>
                <a:ext uri="{FF2B5EF4-FFF2-40B4-BE49-F238E27FC236}">
                  <a16:creationId xmlns:a16="http://schemas.microsoft.com/office/drawing/2014/main" id="{45CAABD4-AD4A-7742-0F22-1AC094BBDBD5}"/>
                </a:ext>
              </a:extLst>
            </p:cNvPr>
            <p:cNvSpPr/>
            <p:nvPr/>
          </p:nvSpPr>
          <p:spPr>
            <a:xfrm>
              <a:off x="-2957069" y="-8755377"/>
              <a:ext cx="5501110" cy="9628870"/>
            </a:xfrm>
            <a:custGeom>
              <a:avLst/>
              <a:gdLst>
                <a:gd name="connsiteX0" fmla="*/ 1115720 w 5501110"/>
                <a:gd name="connsiteY0" fmla="*/ 0 h 9628870"/>
                <a:gd name="connsiteX1" fmla="*/ 5332661 w 5501110"/>
                <a:gd name="connsiteY1" fmla="*/ 2653677 h 9628870"/>
                <a:gd name="connsiteX2" fmla="*/ 5250365 w 5501110"/>
                <a:gd name="connsiteY2" fmla="*/ 2862401 h 9628870"/>
                <a:gd name="connsiteX3" fmla="*/ 4950000 w 5501110"/>
                <a:gd name="connsiteY3" fmla="*/ 4564377 h 9628870"/>
                <a:gd name="connsiteX4" fmla="*/ 5438124 w 5501110"/>
                <a:gd name="connsiteY4" fmla="*/ 6710407 h 9628870"/>
                <a:gd name="connsiteX5" fmla="*/ 5501110 w 5501110"/>
                <a:gd name="connsiteY5" fmla="*/ 6833387 h 9628870"/>
                <a:gd name="connsiteX6" fmla="*/ 1393572 w 5501110"/>
                <a:gd name="connsiteY6" fmla="*/ 9628870 h 9628870"/>
                <a:gd name="connsiteX7" fmla="*/ 1194877 w 5501110"/>
                <a:gd name="connsiteY7" fmla="*/ 9283305 h 9628870"/>
                <a:gd name="connsiteX8" fmla="*/ 0 w 5501110"/>
                <a:gd name="connsiteY8" fmla="*/ 4564377 h 9628870"/>
                <a:gd name="connsiteX9" fmla="*/ 976247 w 5501110"/>
                <a:gd name="connsiteY9" fmla="*/ 272318 h 9628870"/>
                <a:gd name="connsiteX10" fmla="*/ 1115720 w 5501110"/>
                <a:gd name="connsiteY10" fmla="*/ 0 h 9628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01110" h="9628870">
                  <a:moveTo>
                    <a:pt x="1115720" y="0"/>
                  </a:moveTo>
                  <a:lnTo>
                    <a:pt x="5332661" y="2653677"/>
                  </a:lnTo>
                  <a:lnTo>
                    <a:pt x="5250365" y="2862401"/>
                  </a:lnTo>
                  <a:cubicBezTo>
                    <a:pt x="5056048" y="3393104"/>
                    <a:pt x="4950000" y="3966356"/>
                    <a:pt x="4950000" y="4564377"/>
                  </a:cubicBezTo>
                  <a:cubicBezTo>
                    <a:pt x="4950000" y="5333261"/>
                    <a:pt x="5125304" y="6061201"/>
                    <a:pt x="5438124" y="6710407"/>
                  </a:cubicBezTo>
                  <a:lnTo>
                    <a:pt x="5501110" y="6833387"/>
                  </a:lnTo>
                  <a:lnTo>
                    <a:pt x="1393572" y="9628870"/>
                  </a:lnTo>
                  <a:lnTo>
                    <a:pt x="1194877" y="9283305"/>
                  </a:lnTo>
                  <a:cubicBezTo>
                    <a:pt x="432850" y="7880542"/>
                    <a:pt x="0" y="6273008"/>
                    <a:pt x="0" y="4564377"/>
                  </a:cubicBezTo>
                  <a:cubicBezTo>
                    <a:pt x="0" y="3026609"/>
                    <a:pt x="350608" y="1570730"/>
                    <a:pt x="976247" y="272318"/>
                  </a:cubicBezTo>
                  <a:lnTo>
                    <a:pt x="1115720" y="0"/>
                  </a:lnTo>
                  <a:close/>
                </a:path>
              </a:pathLst>
            </a:custGeom>
            <a:blipFill dpi="0" rotWithShape="0">
              <a:blip r:embed="rId6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7" name="צורה חופשית: צורה 6">
              <a:extLst>
                <a:ext uri="{FF2B5EF4-FFF2-40B4-BE49-F238E27FC236}">
                  <a16:creationId xmlns:a16="http://schemas.microsoft.com/office/drawing/2014/main" id="{D44CA82D-750B-8FCE-B2D1-EBEDEC7EDC36}"/>
                </a:ext>
              </a:extLst>
            </p:cNvPr>
            <p:cNvSpPr/>
            <p:nvPr/>
          </p:nvSpPr>
          <p:spPr>
            <a:xfrm>
              <a:off x="-1014583" y="-1091600"/>
              <a:ext cx="7377283" cy="6782337"/>
            </a:xfrm>
            <a:custGeom>
              <a:avLst/>
              <a:gdLst>
                <a:gd name="connsiteX0" fmla="*/ 4099141 w 7377283"/>
                <a:gd name="connsiteY0" fmla="*/ 0 h 6782337"/>
                <a:gd name="connsiteX1" fmla="*/ 4137853 w 7377283"/>
                <a:gd name="connsiteY1" fmla="*/ 49261 h 6782337"/>
                <a:gd name="connsiteX2" fmla="*/ 7203678 w 7377283"/>
                <a:gd name="connsiteY2" fmla="*/ 1793566 h 6782337"/>
                <a:gd name="connsiteX3" fmla="*/ 7377283 w 7377283"/>
                <a:gd name="connsiteY3" fmla="*/ 1815626 h 6782337"/>
                <a:gd name="connsiteX4" fmla="*/ 7377283 w 7377283"/>
                <a:gd name="connsiteY4" fmla="*/ 6782337 h 6782337"/>
                <a:gd name="connsiteX5" fmla="*/ 6945297 w 7377283"/>
                <a:gd name="connsiteY5" fmla="*/ 6749488 h 6782337"/>
                <a:gd name="connsiteX6" fmla="*/ 24293 w 7377283"/>
                <a:gd name="connsiteY6" fmla="*/ 2823929 h 6782337"/>
                <a:gd name="connsiteX7" fmla="*/ 0 w 7377283"/>
                <a:gd name="connsiteY7" fmla="*/ 2789768 h 6782337"/>
                <a:gd name="connsiteX8" fmla="*/ 4099141 w 7377283"/>
                <a:gd name="connsiteY8" fmla="*/ 0 h 6782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77283" h="6782337">
                  <a:moveTo>
                    <a:pt x="4099141" y="0"/>
                  </a:moveTo>
                  <a:lnTo>
                    <a:pt x="4137853" y="49261"/>
                  </a:lnTo>
                  <a:cubicBezTo>
                    <a:pt x="4894439" y="966031"/>
                    <a:pt x="5974696" y="1605782"/>
                    <a:pt x="7203678" y="1793566"/>
                  </a:cubicBezTo>
                  <a:lnTo>
                    <a:pt x="7377283" y="1815626"/>
                  </a:lnTo>
                  <a:lnTo>
                    <a:pt x="7377283" y="6782337"/>
                  </a:lnTo>
                  <a:lnTo>
                    <a:pt x="6945297" y="6749488"/>
                  </a:lnTo>
                  <a:cubicBezTo>
                    <a:pt x="4116420" y="6462200"/>
                    <a:pt x="1639638" y="4983899"/>
                    <a:pt x="24293" y="2823929"/>
                  </a:cubicBezTo>
                  <a:lnTo>
                    <a:pt x="0" y="2789768"/>
                  </a:lnTo>
                  <a:lnTo>
                    <a:pt x="4099141" y="0"/>
                  </a:lnTo>
                  <a:close/>
                </a:path>
              </a:pathLst>
            </a:custGeom>
            <a:blipFill dpi="0" rotWithShape="0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8" name="צורה חופשית: צורה 7">
              <a:extLst>
                <a:ext uri="{FF2B5EF4-FFF2-40B4-BE49-F238E27FC236}">
                  <a16:creationId xmlns:a16="http://schemas.microsoft.com/office/drawing/2014/main" id="{BB68B608-841A-7A3C-F530-C284B4B6B9F0}"/>
                </a:ext>
              </a:extLst>
            </p:cNvPr>
            <p:cNvSpPr/>
            <p:nvPr/>
          </p:nvSpPr>
          <p:spPr>
            <a:xfrm>
              <a:off x="7353300" y="-900929"/>
              <a:ext cx="7505792" cy="6599553"/>
            </a:xfrm>
            <a:custGeom>
              <a:avLst/>
              <a:gdLst>
                <a:gd name="connsiteX0" fmla="*/ 3286800 w 7505792"/>
                <a:gd name="connsiteY0" fmla="*/ 0 h 6599553"/>
                <a:gd name="connsiteX1" fmla="*/ 7505792 w 7505792"/>
                <a:gd name="connsiteY1" fmla="*/ 2654967 h 6599553"/>
                <a:gd name="connsiteX2" fmla="*/ 7228952 w 7505792"/>
                <a:gd name="connsiteY2" fmla="*/ 3007249 h 6599553"/>
                <a:gd name="connsiteX3" fmla="*/ 99084 w 7505792"/>
                <a:gd name="connsiteY3" fmla="*/ 6597048 h 6599553"/>
                <a:gd name="connsiteX4" fmla="*/ 0 w 7505792"/>
                <a:gd name="connsiteY4" fmla="*/ 6599553 h 6599553"/>
                <a:gd name="connsiteX5" fmla="*/ 0 w 7505792"/>
                <a:gd name="connsiteY5" fmla="*/ 1641654 h 6599553"/>
                <a:gd name="connsiteX6" fmla="*/ 95740 w 7505792"/>
                <a:gd name="connsiteY6" fmla="*/ 1634374 h 6599553"/>
                <a:gd name="connsiteX7" fmla="*/ 3253711 w 7505792"/>
                <a:gd name="connsiteY7" fmla="*/ 38198 h 6599553"/>
                <a:gd name="connsiteX8" fmla="*/ 3286800 w 7505792"/>
                <a:gd name="connsiteY8" fmla="*/ 0 h 659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05792" h="6599553">
                  <a:moveTo>
                    <a:pt x="3286800" y="0"/>
                  </a:moveTo>
                  <a:lnTo>
                    <a:pt x="7505792" y="2654967"/>
                  </a:lnTo>
                  <a:lnTo>
                    <a:pt x="7228952" y="3007249"/>
                  </a:lnTo>
                  <a:cubicBezTo>
                    <a:pt x="5514025" y="5085261"/>
                    <a:pt x="2967621" y="6451642"/>
                    <a:pt x="99084" y="6597048"/>
                  </a:cubicBezTo>
                  <a:lnTo>
                    <a:pt x="0" y="6599553"/>
                  </a:lnTo>
                  <a:lnTo>
                    <a:pt x="0" y="1641654"/>
                  </a:lnTo>
                  <a:lnTo>
                    <a:pt x="95740" y="1634374"/>
                  </a:lnTo>
                  <a:cubicBezTo>
                    <a:pt x="1343774" y="1507629"/>
                    <a:pt x="2454747" y="917255"/>
                    <a:pt x="3253711" y="38198"/>
                  </a:cubicBezTo>
                  <a:lnTo>
                    <a:pt x="3286800" y="0"/>
                  </a:lnTo>
                  <a:close/>
                </a:path>
              </a:pathLst>
            </a:custGeom>
            <a:blipFill dpi="0" rotWithShape="0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</p:grpSp>
      <p:sp>
        <p:nvSpPr>
          <p:cNvPr id="10" name="מלבן 9">
            <a:extLst>
              <a:ext uri="{FF2B5EF4-FFF2-40B4-BE49-F238E27FC236}">
                <a16:creationId xmlns:a16="http://schemas.microsoft.com/office/drawing/2014/main" id="{E3D17534-58FC-BC9B-6746-DC11AF69C597}"/>
              </a:ext>
            </a:extLst>
          </p:cNvPr>
          <p:cNvSpPr/>
          <p:nvPr/>
        </p:nvSpPr>
        <p:spPr>
          <a:xfrm>
            <a:off x="1362180" y="6009261"/>
            <a:ext cx="971131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28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הקפדה רחבה על נהלי איכות ובטיחות מזון בכל שלבי הייצור וההפצה</a:t>
            </a:r>
            <a:endParaRPr lang="he-IL" sz="28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93435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50F2D-8DBA-3EF2-6266-3CFC95801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1E61AA28-7FBA-94F5-4E10-702EDFD0FC94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1" name="מלבן: פינות מעוגלות 20">
            <a:extLst>
              <a:ext uri="{FF2B5EF4-FFF2-40B4-BE49-F238E27FC236}">
                <a16:creationId xmlns:a16="http://schemas.microsoft.com/office/drawing/2014/main" id="{7BDA5D01-9CD3-6A57-18AB-D8242317BB0B}"/>
              </a:ext>
            </a:extLst>
          </p:cNvPr>
          <p:cNvSpPr/>
          <p:nvPr/>
        </p:nvSpPr>
        <p:spPr>
          <a:xfrm>
            <a:off x="-7938180" y="1836388"/>
            <a:ext cx="3915819" cy="4410904"/>
          </a:xfrm>
          <a:prstGeom prst="roundRect">
            <a:avLst/>
          </a:prstGeom>
          <a:solidFill>
            <a:srgbClr val="4290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מלבן: פינות מעוגלות 19">
            <a:extLst>
              <a:ext uri="{FF2B5EF4-FFF2-40B4-BE49-F238E27FC236}">
                <a16:creationId xmlns:a16="http://schemas.microsoft.com/office/drawing/2014/main" id="{8F7DC7A5-2CEB-594A-72CA-BB282F5B6866}"/>
              </a:ext>
            </a:extLst>
          </p:cNvPr>
          <p:cNvSpPr/>
          <p:nvPr/>
        </p:nvSpPr>
        <p:spPr>
          <a:xfrm>
            <a:off x="-3915821" y="1822256"/>
            <a:ext cx="3915819" cy="4410904"/>
          </a:xfrm>
          <a:prstGeom prst="roundRect">
            <a:avLst/>
          </a:prstGeom>
          <a:solidFill>
            <a:srgbClr val="75AEE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מלבן: פינות מעוגלות 18">
            <a:extLst>
              <a:ext uri="{FF2B5EF4-FFF2-40B4-BE49-F238E27FC236}">
                <a16:creationId xmlns:a16="http://schemas.microsoft.com/office/drawing/2014/main" id="{D42816EF-64C7-A18B-C086-E6720D35995A}"/>
              </a:ext>
            </a:extLst>
          </p:cNvPr>
          <p:cNvSpPr/>
          <p:nvPr/>
        </p:nvSpPr>
        <p:spPr>
          <a:xfrm>
            <a:off x="8154260" y="1822256"/>
            <a:ext cx="3915819" cy="4410904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8A02067E-8531-A5C1-BBC5-073B54736BCB}"/>
              </a:ext>
            </a:extLst>
          </p:cNvPr>
          <p:cNvSpPr/>
          <p:nvPr/>
        </p:nvSpPr>
        <p:spPr>
          <a:xfrm>
            <a:off x="2696307" y="-1524000"/>
            <a:ext cx="6799384" cy="26316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1DD44A29-E5DD-4E75-E96D-3E20CCA7971C}"/>
              </a:ext>
            </a:extLst>
          </p:cNvPr>
          <p:cNvSpPr/>
          <p:nvPr/>
        </p:nvSpPr>
        <p:spPr>
          <a:xfrm>
            <a:off x="3652861" y="-49201"/>
            <a:ext cx="48862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תשתיות בפרויקט</a:t>
            </a:r>
          </a:p>
        </p:txBody>
      </p:sp>
      <p:pic>
        <p:nvPicPr>
          <p:cNvPr id="10" name="Picture 35">
            <a:extLst>
              <a:ext uri="{FF2B5EF4-FFF2-40B4-BE49-F238E27FC236}">
                <a16:creationId xmlns:a16="http://schemas.microsoft.com/office/drawing/2014/main" id="{2278A937-7259-3FAA-240A-FED2058BC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380" y="2320530"/>
            <a:ext cx="3652864" cy="3331089"/>
          </a:xfrm>
          <a:prstGeom prst="roundRect">
            <a:avLst>
              <a:gd name="adj" fmla="val 11111"/>
            </a:avLst>
          </a:prstGeom>
          <a:ln w="12700" cap="rnd">
            <a:solidFill>
              <a:schemeClr val="tx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1" name="מלבן 10">
            <a:extLst>
              <a:ext uri="{FF2B5EF4-FFF2-40B4-BE49-F238E27FC236}">
                <a16:creationId xmlns:a16="http://schemas.microsoft.com/office/drawing/2014/main" id="{5740B095-392C-C734-5236-AC29A72383BF}"/>
              </a:ext>
            </a:extLst>
          </p:cNvPr>
          <p:cNvSpPr/>
          <p:nvPr/>
        </p:nvSpPr>
        <p:spPr>
          <a:xfrm>
            <a:off x="10452245" y="926154"/>
            <a:ext cx="134203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קבוצה 08</a:t>
            </a: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85E155C8-D853-3F6E-9A2B-859F0F3FE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46701" y="2379334"/>
            <a:ext cx="3654000" cy="3331088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13" name="Picture 33">
            <a:extLst>
              <a:ext uri="{FF2B5EF4-FFF2-40B4-BE49-F238E27FC236}">
                <a16:creationId xmlns:a16="http://schemas.microsoft.com/office/drawing/2014/main" id="{9F0BF6C3-9745-5BCE-DB29-157F1FCE4E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98421" y="2379334"/>
            <a:ext cx="3654000" cy="3331088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5" name="מלבן 14">
            <a:extLst>
              <a:ext uri="{FF2B5EF4-FFF2-40B4-BE49-F238E27FC236}">
                <a16:creationId xmlns:a16="http://schemas.microsoft.com/office/drawing/2014/main" id="{36C4C0E1-D308-ADFB-5AC6-EDD67A6C6ABE}"/>
              </a:ext>
            </a:extLst>
          </p:cNvPr>
          <p:cNvSpPr/>
          <p:nvPr/>
        </p:nvSpPr>
        <p:spPr>
          <a:xfrm>
            <a:off x="-1372380" y="1822256"/>
            <a:ext cx="98616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ספקים</a:t>
            </a:r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14943F67-AF6E-F173-D5C1-29E911F5E2C0}"/>
              </a:ext>
            </a:extLst>
          </p:cNvPr>
          <p:cNvSpPr/>
          <p:nvPr/>
        </p:nvSpPr>
        <p:spPr>
          <a:xfrm>
            <a:off x="-5316311" y="1881060"/>
            <a:ext cx="105830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לקוחות</a:t>
            </a:r>
          </a:p>
        </p:txBody>
      </p:sp>
      <p:sp>
        <p:nvSpPr>
          <p:cNvPr id="14" name="מלבן 13">
            <a:extLst>
              <a:ext uri="{FF2B5EF4-FFF2-40B4-BE49-F238E27FC236}">
                <a16:creationId xmlns:a16="http://schemas.microsoft.com/office/drawing/2014/main" id="{B15419D5-171B-71EA-06D9-45FBC560A550}"/>
              </a:ext>
            </a:extLst>
          </p:cNvPr>
          <p:cNvSpPr/>
          <p:nvPr/>
        </p:nvSpPr>
        <p:spPr>
          <a:xfrm>
            <a:off x="10653456" y="1809172"/>
            <a:ext cx="10310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פריטים</a:t>
            </a:r>
          </a:p>
        </p:txBody>
      </p:sp>
    </p:spTree>
    <p:extLst>
      <p:ext uri="{BB962C8B-B14F-4D97-AF65-F5344CB8AC3E}">
        <p14:creationId xmlns:p14="http://schemas.microsoft.com/office/powerpoint/2010/main" val="2943487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1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93620-7C4B-1A1A-BD5D-CCFC3952E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9BB1F956-7188-D338-EAB8-6B8881DA284D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1" name="מלבן: פינות מעוגלות 20">
            <a:extLst>
              <a:ext uri="{FF2B5EF4-FFF2-40B4-BE49-F238E27FC236}">
                <a16:creationId xmlns:a16="http://schemas.microsoft.com/office/drawing/2014/main" id="{502730C6-A4A2-CB17-3492-1F832BF5685B}"/>
              </a:ext>
            </a:extLst>
          </p:cNvPr>
          <p:cNvSpPr/>
          <p:nvPr/>
        </p:nvSpPr>
        <p:spPr>
          <a:xfrm>
            <a:off x="-3915821" y="1682171"/>
            <a:ext cx="3915819" cy="4410904"/>
          </a:xfrm>
          <a:prstGeom prst="roundRect">
            <a:avLst/>
          </a:prstGeom>
          <a:solidFill>
            <a:srgbClr val="4290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מלבן: פינות מעוגלות 19">
            <a:extLst>
              <a:ext uri="{FF2B5EF4-FFF2-40B4-BE49-F238E27FC236}">
                <a16:creationId xmlns:a16="http://schemas.microsoft.com/office/drawing/2014/main" id="{9AF7B8E7-4596-9164-07BD-8FEDF35FB672}"/>
              </a:ext>
            </a:extLst>
          </p:cNvPr>
          <p:cNvSpPr/>
          <p:nvPr/>
        </p:nvSpPr>
        <p:spPr>
          <a:xfrm>
            <a:off x="4146780" y="1763452"/>
            <a:ext cx="3915819" cy="4410904"/>
          </a:xfrm>
          <a:prstGeom prst="roundRect">
            <a:avLst/>
          </a:prstGeom>
          <a:solidFill>
            <a:srgbClr val="75AEE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מלבן: פינות מעוגלות 18">
            <a:extLst>
              <a:ext uri="{FF2B5EF4-FFF2-40B4-BE49-F238E27FC236}">
                <a16:creationId xmlns:a16="http://schemas.microsoft.com/office/drawing/2014/main" id="{3273FCBD-3C72-F0BA-60F6-D9BDB7158D8B}"/>
              </a:ext>
            </a:extLst>
          </p:cNvPr>
          <p:cNvSpPr/>
          <p:nvPr/>
        </p:nvSpPr>
        <p:spPr>
          <a:xfrm>
            <a:off x="8154260" y="1822256"/>
            <a:ext cx="3915819" cy="4410904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0020CC8C-2324-E5E8-E910-3C504977FEC2}"/>
              </a:ext>
            </a:extLst>
          </p:cNvPr>
          <p:cNvSpPr/>
          <p:nvPr/>
        </p:nvSpPr>
        <p:spPr>
          <a:xfrm>
            <a:off x="2696307" y="-1524000"/>
            <a:ext cx="6799384" cy="26316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CA86A272-DFBF-D1C7-488C-D94DB1B24006}"/>
              </a:ext>
            </a:extLst>
          </p:cNvPr>
          <p:cNvSpPr/>
          <p:nvPr/>
        </p:nvSpPr>
        <p:spPr>
          <a:xfrm>
            <a:off x="3652861" y="-49201"/>
            <a:ext cx="48862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תשתיות בפרויקט</a:t>
            </a:r>
          </a:p>
        </p:txBody>
      </p:sp>
      <p:pic>
        <p:nvPicPr>
          <p:cNvPr id="10" name="Picture 35">
            <a:extLst>
              <a:ext uri="{FF2B5EF4-FFF2-40B4-BE49-F238E27FC236}">
                <a16:creationId xmlns:a16="http://schemas.microsoft.com/office/drawing/2014/main" id="{4EB013DA-679A-DD85-3486-8074440D5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380" y="2320530"/>
            <a:ext cx="3652864" cy="3331089"/>
          </a:xfrm>
          <a:prstGeom prst="roundRect">
            <a:avLst>
              <a:gd name="adj" fmla="val 11111"/>
            </a:avLst>
          </a:prstGeom>
          <a:ln w="12700" cap="rnd">
            <a:solidFill>
              <a:schemeClr val="tx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1" name="מלבן 10">
            <a:extLst>
              <a:ext uri="{FF2B5EF4-FFF2-40B4-BE49-F238E27FC236}">
                <a16:creationId xmlns:a16="http://schemas.microsoft.com/office/drawing/2014/main" id="{1C5E3B91-B289-4EBC-3D88-BD63D3B9A6E3}"/>
              </a:ext>
            </a:extLst>
          </p:cNvPr>
          <p:cNvSpPr/>
          <p:nvPr/>
        </p:nvSpPr>
        <p:spPr>
          <a:xfrm>
            <a:off x="10452245" y="926154"/>
            <a:ext cx="134203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קבוצה 08</a:t>
            </a: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9AA4F535-5285-0BE8-E1E2-BDB683054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5900" y="2320530"/>
            <a:ext cx="3654000" cy="3331088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13" name="Picture 33">
            <a:extLst>
              <a:ext uri="{FF2B5EF4-FFF2-40B4-BE49-F238E27FC236}">
                <a16:creationId xmlns:a16="http://schemas.microsoft.com/office/drawing/2014/main" id="{319E7DCE-1E8C-4AAC-A09B-6791E798BA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76062" y="2225117"/>
            <a:ext cx="3654000" cy="3331088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5" name="מלבן 14">
            <a:extLst>
              <a:ext uri="{FF2B5EF4-FFF2-40B4-BE49-F238E27FC236}">
                <a16:creationId xmlns:a16="http://schemas.microsoft.com/office/drawing/2014/main" id="{9BBCE511-65CC-371E-7817-53ED448F9DBA}"/>
              </a:ext>
            </a:extLst>
          </p:cNvPr>
          <p:cNvSpPr/>
          <p:nvPr/>
        </p:nvSpPr>
        <p:spPr>
          <a:xfrm>
            <a:off x="6690221" y="1763452"/>
            <a:ext cx="98616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ספקים</a:t>
            </a:r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BAC3FE1D-9C8B-252B-F1B4-2FCA7457BACD}"/>
              </a:ext>
            </a:extLst>
          </p:cNvPr>
          <p:cNvSpPr/>
          <p:nvPr/>
        </p:nvSpPr>
        <p:spPr>
          <a:xfrm>
            <a:off x="-1293952" y="1726843"/>
            <a:ext cx="105830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לקוחות</a:t>
            </a:r>
          </a:p>
        </p:txBody>
      </p:sp>
      <p:sp>
        <p:nvSpPr>
          <p:cNvPr id="14" name="מלבן 13">
            <a:extLst>
              <a:ext uri="{FF2B5EF4-FFF2-40B4-BE49-F238E27FC236}">
                <a16:creationId xmlns:a16="http://schemas.microsoft.com/office/drawing/2014/main" id="{449C9634-2E77-FBB6-0619-6E409E93DFB5}"/>
              </a:ext>
            </a:extLst>
          </p:cNvPr>
          <p:cNvSpPr/>
          <p:nvPr/>
        </p:nvSpPr>
        <p:spPr>
          <a:xfrm>
            <a:off x="10653456" y="1809172"/>
            <a:ext cx="10310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פריטים</a:t>
            </a:r>
          </a:p>
        </p:txBody>
      </p:sp>
    </p:spTree>
    <p:extLst>
      <p:ext uri="{BB962C8B-B14F-4D97-AF65-F5344CB8AC3E}">
        <p14:creationId xmlns:p14="http://schemas.microsoft.com/office/powerpoint/2010/main" val="1937858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3480EF-5B1E-ECCE-2AF6-21F8129B6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6F7756A0-F8C0-B5B0-61A1-B96A13934E75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1" name="מלבן: פינות מעוגלות 20">
            <a:extLst>
              <a:ext uri="{FF2B5EF4-FFF2-40B4-BE49-F238E27FC236}">
                <a16:creationId xmlns:a16="http://schemas.microsoft.com/office/drawing/2014/main" id="{E3F29C0E-52A5-3705-26A3-CDACE76428C1}"/>
              </a:ext>
            </a:extLst>
          </p:cNvPr>
          <p:cNvSpPr/>
          <p:nvPr/>
        </p:nvSpPr>
        <p:spPr>
          <a:xfrm>
            <a:off x="124421" y="1777584"/>
            <a:ext cx="3915819" cy="4410904"/>
          </a:xfrm>
          <a:prstGeom prst="roundRect">
            <a:avLst/>
          </a:prstGeom>
          <a:solidFill>
            <a:srgbClr val="4290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מלבן: פינות מעוגלות 19">
            <a:extLst>
              <a:ext uri="{FF2B5EF4-FFF2-40B4-BE49-F238E27FC236}">
                <a16:creationId xmlns:a16="http://schemas.microsoft.com/office/drawing/2014/main" id="{69CD1DFB-793C-D6D1-6EF0-BE0E71C347AA}"/>
              </a:ext>
            </a:extLst>
          </p:cNvPr>
          <p:cNvSpPr/>
          <p:nvPr/>
        </p:nvSpPr>
        <p:spPr>
          <a:xfrm>
            <a:off x="4146780" y="1763452"/>
            <a:ext cx="3915819" cy="4410904"/>
          </a:xfrm>
          <a:prstGeom prst="roundRect">
            <a:avLst/>
          </a:prstGeom>
          <a:solidFill>
            <a:srgbClr val="75AEE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מלבן: פינות מעוגלות 18">
            <a:extLst>
              <a:ext uri="{FF2B5EF4-FFF2-40B4-BE49-F238E27FC236}">
                <a16:creationId xmlns:a16="http://schemas.microsoft.com/office/drawing/2014/main" id="{B302FEF9-275C-D563-CE9F-D73CA87E81F4}"/>
              </a:ext>
            </a:extLst>
          </p:cNvPr>
          <p:cNvSpPr/>
          <p:nvPr/>
        </p:nvSpPr>
        <p:spPr>
          <a:xfrm>
            <a:off x="8154260" y="1822256"/>
            <a:ext cx="3915819" cy="4410904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93120765-88F1-570D-E333-583CEB3E9F42}"/>
              </a:ext>
            </a:extLst>
          </p:cNvPr>
          <p:cNvSpPr/>
          <p:nvPr/>
        </p:nvSpPr>
        <p:spPr>
          <a:xfrm>
            <a:off x="2696307" y="-1524000"/>
            <a:ext cx="6799384" cy="26316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EC16EB32-3D67-FFF3-8301-C1184781BFF3}"/>
              </a:ext>
            </a:extLst>
          </p:cNvPr>
          <p:cNvSpPr/>
          <p:nvPr/>
        </p:nvSpPr>
        <p:spPr>
          <a:xfrm>
            <a:off x="3652861" y="-49201"/>
            <a:ext cx="48862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תשתיות בפרויקט</a:t>
            </a:r>
          </a:p>
        </p:txBody>
      </p:sp>
      <p:pic>
        <p:nvPicPr>
          <p:cNvPr id="10" name="Picture 35">
            <a:extLst>
              <a:ext uri="{FF2B5EF4-FFF2-40B4-BE49-F238E27FC236}">
                <a16:creationId xmlns:a16="http://schemas.microsoft.com/office/drawing/2014/main" id="{FE3B4FF3-1E0F-C7E9-CB22-1663E8D73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380" y="2320530"/>
            <a:ext cx="3652864" cy="3331089"/>
          </a:xfrm>
          <a:prstGeom prst="roundRect">
            <a:avLst>
              <a:gd name="adj" fmla="val 11111"/>
            </a:avLst>
          </a:prstGeom>
          <a:ln w="12700" cap="rnd">
            <a:solidFill>
              <a:schemeClr val="tx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1" name="מלבן 10">
            <a:extLst>
              <a:ext uri="{FF2B5EF4-FFF2-40B4-BE49-F238E27FC236}">
                <a16:creationId xmlns:a16="http://schemas.microsoft.com/office/drawing/2014/main" id="{ED817F78-BBBE-64DF-3887-98209426A385}"/>
              </a:ext>
            </a:extLst>
          </p:cNvPr>
          <p:cNvSpPr/>
          <p:nvPr/>
        </p:nvSpPr>
        <p:spPr>
          <a:xfrm>
            <a:off x="10452245" y="926154"/>
            <a:ext cx="134203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קבוצה 08</a:t>
            </a: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05EDF249-1F7A-0D3F-0F7A-B24A0FDAF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5900" y="2320530"/>
            <a:ext cx="3654000" cy="3331088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13" name="Picture 33">
            <a:extLst>
              <a:ext uri="{FF2B5EF4-FFF2-40B4-BE49-F238E27FC236}">
                <a16:creationId xmlns:a16="http://schemas.microsoft.com/office/drawing/2014/main" id="{2D2231F7-0079-0054-E4C2-BDDC144E2C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80" y="2320530"/>
            <a:ext cx="3654000" cy="3331088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5" name="מלבן 14">
            <a:extLst>
              <a:ext uri="{FF2B5EF4-FFF2-40B4-BE49-F238E27FC236}">
                <a16:creationId xmlns:a16="http://schemas.microsoft.com/office/drawing/2014/main" id="{6FFBD22A-DC02-E2D5-C99D-09C33610DA61}"/>
              </a:ext>
            </a:extLst>
          </p:cNvPr>
          <p:cNvSpPr/>
          <p:nvPr/>
        </p:nvSpPr>
        <p:spPr>
          <a:xfrm>
            <a:off x="6690221" y="1763452"/>
            <a:ext cx="98616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ספקים</a:t>
            </a:r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1A44C217-8C93-A31F-8929-9206B016E8E8}"/>
              </a:ext>
            </a:extLst>
          </p:cNvPr>
          <p:cNvSpPr/>
          <p:nvPr/>
        </p:nvSpPr>
        <p:spPr>
          <a:xfrm>
            <a:off x="2746290" y="1822256"/>
            <a:ext cx="105830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לקוחות</a:t>
            </a:r>
          </a:p>
        </p:txBody>
      </p:sp>
      <p:sp>
        <p:nvSpPr>
          <p:cNvPr id="14" name="מלבן 13">
            <a:extLst>
              <a:ext uri="{FF2B5EF4-FFF2-40B4-BE49-F238E27FC236}">
                <a16:creationId xmlns:a16="http://schemas.microsoft.com/office/drawing/2014/main" id="{8F9FAEA1-3521-6ADD-957E-CC87D59AD4DC}"/>
              </a:ext>
            </a:extLst>
          </p:cNvPr>
          <p:cNvSpPr/>
          <p:nvPr/>
        </p:nvSpPr>
        <p:spPr>
          <a:xfrm>
            <a:off x="10653456" y="1809172"/>
            <a:ext cx="10310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פריטים</a:t>
            </a:r>
          </a:p>
        </p:txBody>
      </p:sp>
    </p:spTree>
    <p:extLst>
      <p:ext uri="{BB962C8B-B14F-4D97-AF65-F5344CB8AC3E}">
        <p14:creationId xmlns:p14="http://schemas.microsoft.com/office/powerpoint/2010/main" val="106041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80880C-B022-241D-A63D-52EFD1F9E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945C056C-3276-2B89-C013-BB58BF9F0099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7F284523-A6E5-314E-409B-D4EB0EF57D3E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9CD95DFE-7C7D-C941-C2D1-BEC05BEA2637}"/>
              </a:ext>
            </a:extLst>
          </p:cNvPr>
          <p:cNvSpPr/>
          <p:nvPr/>
        </p:nvSpPr>
        <p:spPr>
          <a:xfrm>
            <a:off x="4182652" y="-6557"/>
            <a:ext cx="38266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תהליך מכירה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6E88E309-C8A8-FB26-D6A7-246CA281ACC8}"/>
              </a:ext>
            </a:extLst>
          </p:cNvPr>
          <p:cNvSpPr/>
          <p:nvPr/>
        </p:nvSpPr>
        <p:spPr>
          <a:xfrm>
            <a:off x="9628780" y="916993"/>
            <a:ext cx="192713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1 -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הזמנה</a:t>
            </a:r>
          </a:p>
        </p:txBody>
      </p:sp>
      <p:pic>
        <p:nvPicPr>
          <p:cNvPr id="4" name="Picture 45">
            <a:extLst>
              <a:ext uri="{FF2B5EF4-FFF2-40B4-BE49-F238E27FC236}">
                <a16:creationId xmlns:a16="http://schemas.microsoft.com/office/drawing/2014/main" id="{75B96F69-4AFA-FD90-3ACC-92DB2B7147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194" y="1383655"/>
            <a:ext cx="5626805" cy="5215734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Picture 47">
            <a:extLst>
              <a:ext uri="{FF2B5EF4-FFF2-40B4-BE49-F238E27FC236}">
                <a16:creationId xmlns:a16="http://schemas.microsoft.com/office/drawing/2014/main" id="{54AB3D1C-603C-C18E-13CE-786DB53C2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82699" y="1428022"/>
            <a:ext cx="5858514" cy="52164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5" name="צורה חופשית: צורה 14">
            <a:extLst>
              <a:ext uri="{FF2B5EF4-FFF2-40B4-BE49-F238E27FC236}">
                <a16:creationId xmlns:a16="http://schemas.microsoft.com/office/drawing/2014/main" id="{79E5B37B-AFB8-3D15-34BB-95E1740292EA}"/>
              </a:ext>
            </a:extLst>
          </p:cNvPr>
          <p:cNvSpPr/>
          <p:nvPr/>
        </p:nvSpPr>
        <p:spPr>
          <a:xfrm>
            <a:off x="-3485891" y="1188052"/>
            <a:ext cx="3352800" cy="3093368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B0CB4A3B-3CF1-6FFB-4B5A-41B6B6E7576F}"/>
              </a:ext>
            </a:extLst>
          </p:cNvPr>
          <p:cNvSpPr/>
          <p:nvPr/>
        </p:nvSpPr>
        <p:spPr>
          <a:xfrm>
            <a:off x="-6973065" y="1044694"/>
            <a:ext cx="290335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2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תעודת משלוח</a:t>
            </a:r>
          </a:p>
        </p:txBody>
      </p:sp>
    </p:spTree>
    <p:extLst>
      <p:ext uri="{BB962C8B-B14F-4D97-AF65-F5344CB8AC3E}">
        <p14:creationId xmlns:p14="http://schemas.microsoft.com/office/powerpoint/2010/main" val="3457740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4ACDB7-DDDA-D013-9296-AD574873E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C1584875-4B72-9CF6-8C3A-D84AE3C4C99F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DC828E7C-6B86-64A0-6F99-D64BA3D04EA8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7B82D794-5638-62EB-C821-451F6EE57CA9}"/>
              </a:ext>
            </a:extLst>
          </p:cNvPr>
          <p:cNvSpPr/>
          <p:nvPr/>
        </p:nvSpPr>
        <p:spPr>
          <a:xfrm>
            <a:off x="4182652" y="-6557"/>
            <a:ext cx="38266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תהליך מכירה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CCD30FEE-763B-BDF5-20D0-44260F408561}"/>
              </a:ext>
            </a:extLst>
          </p:cNvPr>
          <p:cNvSpPr/>
          <p:nvPr/>
        </p:nvSpPr>
        <p:spPr>
          <a:xfrm>
            <a:off x="9628780" y="916993"/>
            <a:ext cx="192713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1 -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הזמנה</a:t>
            </a:r>
          </a:p>
        </p:txBody>
      </p:sp>
      <p:pic>
        <p:nvPicPr>
          <p:cNvPr id="4" name="Picture 45">
            <a:extLst>
              <a:ext uri="{FF2B5EF4-FFF2-40B4-BE49-F238E27FC236}">
                <a16:creationId xmlns:a16="http://schemas.microsoft.com/office/drawing/2014/main" id="{60B2AF53-83D4-A903-106E-6D31EF2FB4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194" y="1383655"/>
            <a:ext cx="5626805" cy="5215734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Picture 47">
            <a:extLst>
              <a:ext uri="{FF2B5EF4-FFF2-40B4-BE49-F238E27FC236}">
                <a16:creationId xmlns:a16="http://schemas.microsoft.com/office/drawing/2014/main" id="{3019F109-F259-855F-0F30-DEA327A2AE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2" y="1383322"/>
            <a:ext cx="5858514" cy="52164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5" name="צורה חופשית: צורה 14">
            <a:extLst>
              <a:ext uri="{FF2B5EF4-FFF2-40B4-BE49-F238E27FC236}">
                <a16:creationId xmlns:a16="http://schemas.microsoft.com/office/drawing/2014/main" id="{F7C05021-92B1-E90D-09E7-5A44A555E28E}"/>
              </a:ext>
            </a:extLst>
          </p:cNvPr>
          <p:cNvSpPr/>
          <p:nvPr/>
        </p:nvSpPr>
        <p:spPr>
          <a:xfrm>
            <a:off x="5867400" y="1143352"/>
            <a:ext cx="3352800" cy="3093368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91655301-2EB1-1C47-E3BA-F193D2C6AED6}"/>
              </a:ext>
            </a:extLst>
          </p:cNvPr>
          <p:cNvSpPr/>
          <p:nvPr/>
        </p:nvSpPr>
        <p:spPr>
          <a:xfrm>
            <a:off x="2380226" y="999994"/>
            <a:ext cx="290335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2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תעודת משלוח</a:t>
            </a:r>
          </a:p>
        </p:txBody>
      </p:sp>
    </p:spTree>
    <p:extLst>
      <p:ext uri="{BB962C8B-B14F-4D97-AF65-F5344CB8AC3E}">
        <p14:creationId xmlns:p14="http://schemas.microsoft.com/office/powerpoint/2010/main" val="13632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4FC82-CED5-A88B-9ECF-0687624C0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A3659A36-7AC3-5561-1897-A1286D5F893C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C5039E20-7A8A-862E-F7C0-B0181C8F6418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229A3CC1-DB2A-CDBA-D96D-E360722FE58D}"/>
              </a:ext>
            </a:extLst>
          </p:cNvPr>
          <p:cNvSpPr/>
          <p:nvPr/>
        </p:nvSpPr>
        <p:spPr>
          <a:xfrm>
            <a:off x="4182652" y="-6557"/>
            <a:ext cx="38266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תהליך מכירה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5E03AA44-0B07-BA02-65E6-29493FDE70C0}"/>
              </a:ext>
            </a:extLst>
          </p:cNvPr>
          <p:cNvSpPr/>
          <p:nvPr/>
        </p:nvSpPr>
        <p:spPr>
          <a:xfrm>
            <a:off x="8876971" y="916993"/>
            <a:ext cx="267894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3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חשבונית מס</a:t>
            </a:r>
          </a:p>
        </p:txBody>
      </p:sp>
      <p:sp>
        <p:nvSpPr>
          <p:cNvPr id="15" name="צורה חופשית: צורה 14">
            <a:extLst>
              <a:ext uri="{FF2B5EF4-FFF2-40B4-BE49-F238E27FC236}">
                <a16:creationId xmlns:a16="http://schemas.microsoft.com/office/drawing/2014/main" id="{83718069-72CC-6658-C241-8F85A92FAC44}"/>
              </a:ext>
            </a:extLst>
          </p:cNvPr>
          <p:cNvSpPr/>
          <p:nvPr/>
        </p:nvSpPr>
        <p:spPr>
          <a:xfrm>
            <a:off x="-2785931" y="1108501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2539CFAA-04F2-1393-5648-0B261D051EA2}"/>
              </a:ext>
            </a:extLst>
          </p:cNvPr>
          <p:cNvSpPr/>
          <p:nvPr/>
        </p:nvSpPr>
        <p:spPr>
          <a:xfrm>
            <a:off x="-6154347" y="1199479"/>
            <a:ext cx="273664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4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גביית תשלום</a:t>
            </a:r>
          </a:p>
        </p:txBody>
      </p:sp>
      <p:pic>
        <p:nvPicPr>
          <p:cNvPr id="3" name="Picture 48">
            <a:extLst>
              <a:ext uri="{FF2B5EF4-FFF2-40B4-BE49-F238E27FC236}">
                <a16:creationId xmlns:a16="http://schemas.microsoft.com/office/drawing/2014/main" id="{1E14BE37-4AA4-D623-2CA5-F7BE8394C0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025" y="1476296"/>
            <a:ext cx="5047331" cy="52164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6" name="Picture 51">
            <a:extLst>
              <a:ext uri="{FF2B5EF4-FFF2-40B4-BE49-F238E27FC236}">
                <a16:creationId xmlns:a16="http://schemas.microsoft.com/office/drawing/2014/main" id="{552EAC63-0DC6-8B86-3507-F5629ED821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80027" y="1654237"/>
            <a:ext cx="5961802" cy="504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אליפסה 8">
            <a:extLst>
              <a:ext uri="{FF2B5EF4-FFF2-40B4-BE49-F238E27FC236}">
                <a16:creationId xmlns:a16="http://schemas.microsoft.com/office/drawing/2014/main" id="{1D14BED0-A554-A306-5C66-9BE276E90C8A}"/>
              </a:ext>
            </a:extLst>
          </p:cNvPr>
          <p:cNvSpPr/>
          <p:nvPr/>
        </p:nvSpPr>
        <p:spPr>
          <a:xfrm>
            <a:off x="-3638281" y="2247931"/>
            <a:ext cx="533400" cy="2991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4" name="גרפיקה 13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C65597D2-34B1-C16A-589C-5E0F2AEF2B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3969866" y="2247931"/>
            <a:ext cx="472440" cy="472440"/>
          </a:xfrm>
          <a:prstGeom prst="rect">
            <a:avLst/>
          </a:prstGeom>
        </p:spPr>
      </p:pic>
      <p:sp>
        <p:nvSpPr>
          <p:cNvPr id="17" name="אליפסה 16">
            <a:extLst>
              <a:ext uri="{FF2B5EF4-FFF2-40B4-BE49-F238E27FC236}">
                <a16:creationId xmlns:a16="http://schemas.microsoft.com/office/drawing/2014/main" id="{00504E05-A9CB-22A5-1985-C7162828DCFB}"/>
              </a:ext>
            </a:extLst>
          </p:cNvPr>
          <p:cNvSpPr/>
          <p:nvPr/>
        </p:nvSpPr>
        <p:spPr>
          <a:xfrm>
            <a:off x="-3904981" y="3210408"/>
            <a:ext cx="800100" cy="2991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אליפסה 17">
            <a:extLst>
              <a:ext uri="{FF2B5EF4-FFF2-40B4-BE49-F238E27FC236}">
                <a16:creationId xmlns:a16="http://schemas.microsoft.com/office/drawing/2014/main" id="{6BCA6283-EB78-E5A9-85F3-B0BF3BF7B170}"/>
              </a:ext>
            </a:extLst>
          </p:cNvPr>
          <p:cNvSpPr/>
          <p:nvPr/>
        </p:nvSpPr>
        <p:spPr>
          <a:xfrm>
            <a:off x="-5992904" y="3178587"/>
            <a:ext cx="800100" cy="2991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93045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F7F99C-C259-3F0F-6770-5170767FE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1CFBD673-37E1-D942-D1D0-C8157FFCED42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0200A57D-2490-C2C7-374F-FE49D2BCAF41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D88507DA-A71B-0A62-9D00-479965FC233E}"/>
              </a:ext>
            </a:extLst>
          </p:cNvPr>
          <p:cNvSpPr/>
          <p:nvPr/>
        </p:nvSpPr>
        <p:spPr>
          <a:xfrm>
            <a:off x="4182652" y="-6557"/>
            <a:ext cx="38266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תהליך מכירה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AED17616-8DBF-4F74-9EF6-C66D6C6E36FE}"/>
              </a:ext>
            </a:extLst>
          </p:cNvPr>
          <p:cNvSpPr/>
          <p:nvPr/>
        </p:nvSpPr>
        <p:spPr>
          <a:xfrm>
            <a:off x="8876971" y="916993"/>
            <a:ext cx="267894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3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חשבונית מס</a:t>
            </a:r>
          </a:p>
        </p:txBody>
      </p:sp>
      <p:sp>
        <p:nvSpPr>
          <p:cNvPr id="15" name="צורה חופשית: צורה 14">
            <a:extLst>
              <a:ext uri="{FF2B5EF4-FFF2-40B4-BE49-F238E27FC236}">
                <a16:creationId xmlns:a16="http://schemas.microsoft.com/office/drawing/2014/main" id="{3B6BDCFA-2CD3-4FBD-6519-48C5A7093CBD}"/>
              </a:ext>
            </a:extLst>
          </p:cNvPr>
          <p:cNvSpPr/>
          <p:nvPr/>
        </p:nvSpPr>
        <p:spPr>
          <a:xfrm>
            <a:off x="6152531" y="1148168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B4918577-ED72-E9AF-4A81-81373C6DA68D}"/>
              </a:ext>
            </a:extLst>
          </p:cNvPr>
          <p:cNvSpPr/>
          <p:nvPr/>
        </p:nvSpPr>
        <p:spPr>
          <a:xfrm>
            <a:off x="2386571" y="1239146"/>
            <a:ext cx="313419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4(א)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גביית תשלום</a:t>
            </a:r>
          </a:p>
        </p:txBody>
      </p:sp>
      <p:pic>
        <p:nvPicPr>
          <p:cNvPr id="3" name="Picture 48">
            <a:extLst>
              <a:ext uri="{FF2B5EF4-FFF2-40B4-BE49-F238E27FC236}">
                <a16:creationId xmlns:a16="http://schemas.microsoft.com/office/drawing/2014/main" id="{0CEBC89F-9EF8-FDB1-FCC1-99C8E62A72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025" y="1476296"/>
            <a:ext cx="5047331" cy="52164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6" name="Picture 51">
            <a:extLst>
              <a:ext uri="{FF2B5EF4-FFF2-40B4-BE49-F238E27FC236}">
                <a16:creationId xmlns:a16="http://schemas.microsoft.com/office/drawing/2014/main" id="{65C243A2-E724-1305-7416-BFA1CD02AB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35" y="1693904"/>
            <a:ext cx="5961802" cy="504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אליפסה 8">
            <a:extLst>
              <a:ext uri="{FF2B5EF4-FFF2-40B4-BE49-F238E27FC236}">
                <a16:creationId xmlns:a16="http://schemas.microsoft.com/office/drawing/2014/main" id="{26FA4E24-49DC-817F-D1CB-C71704D4CE26}"/>
              </a:ext>
            </a:extLst>
          </p:cNvPr>
          <p:cNvSpPr/>
          <p:nvPr/>
        </p:nvSpPr>
        <p:spPr>
          <a:xfrm>
            <a:off x="5300181" y="2287598"/>
            <a:ext cx="533400" cy="2991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4" name="גרפיקה 13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CB7BD936-478A-65DF-F0F4-E33FCF5148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68596" y="2287598"/>
            <a:ext cx="472440" cy="472440"/>
          </a:xfrm>
          <a:prstGeom prst="rect">
            <a:avLst/>
          </a:prstGeom>
        </p:spPr>
      </p:pic>
      <p:sp>
        <p:nvSpPr>
          <p:cNvPr id="17" name="אליפסה 16">
            <a:extLst>
              <a:ext uri="{FF2B5EF4-FFF2-40B4-BE49-F238E27FC236}">
                <a16:creationId xmlns:a16="http://schemas.microsoft.com/office/drawing/2014/main" id="{0819642F-1CFF-2A83-28CB-B82B3A643048}"/>
              </a:ext>
            </a:extLst>
          </p:cNvPr>
          <p:cNvSpPr/>
          <p:nvPr/>
        </p:nvSpPr>
        <p:spPr>
          <a:xfrm>
            <a:off x="5033481" y="3250075"/>
            <a:ext cx="800100" cy="2991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אליפסה 17">
            <a:extLst>
              <a:ext uri="{FF2B5EF4-FFF2-40B4-BE49-F238E27FC236}">
                <a16:creationId xmlns:a16="http://schemas.microsoft.com/office/drawing/2014/main" id="{BF207A46-FCA8-9170-6830-E74FAA4FD301}"/>
              </a:ext>
            </a:extLst>
          </p:cNvPr>
          <p:cNvSpPr/>
          <p:nvPr/>
        </p:nvSpPr>
        <p:spPr>
          <a:xfrm>
            <a:off x="2945558" y="3218254"/>
            <a:ext cx="800100" cy="2991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26983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C981A-6B4C-D62D-E1D0-312DE91E6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hatsApp Video 2025-01-29 at 10.14.11">
            <a:hlinkClick r:id="" action="ppaction://media"/>
            <a:extLst>
              <a:ext uri="{FF2B5EF4-FFF2-40B4-BE49-F238E27FC236}">
                <a16:creationId xmlns:a16="http://schemas.microsoft.com/office/drawing/2014/main" id="{30D5046C-93A3-C706-3CC5-FAB9EF0177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44893"/>
          </a:xfrm>
          <a:prstGeom prst="rect">
            <a:avLst/>
          </a:prstGeom>
        </p:spPr>
      </p:pic>
      <p:sp>
        <p:nvSpPr>
          <p:cNvPr id="5" name="מלבן 4">
            <a:extLst>
              <a:ext uri="{FF2B5EF4-FFF2-40B4-BE49-F238E27FC236}">
                <a16:creationId xmlns:a16="http://schemas.microsoft.com/office/drawing/2014/main" id="{DD6DC710-50C8-7579-3EF0-75C9117D634B}"/>
              </a:ext>
            </a:extLst>
          </p:cNvPr>
          <p:cNvSpPr/>
          <p:nvPr/>
        </p:nvSpPr>
        <p:spPr>
          <a:xfrm>
            <a:off x="-1" y="-6557"/>
            <a:ext cx="12192000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0" algn="ctr" defTabSz="914400" rtl="1" eaLnBrk="1" latinLnBrk="0" hangingPunct="1"/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C6363449-D9DA-52D8-DD8F-1847A4DB46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6712" y="1786548"/>
            <a:ext cx="8018573" cy="2716928"/>
          </a:xfrm>
          <a:prstGeom prst="rect">
            <a:avLst/>
          </a:prstGeom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292A5F70-2648-4E65-B4AA-7B02635F6C56}"/>
              </a:ext>
            </a:extLst>
          </p:cNvPr>
          <p:cNvSpPr txBox="1"/>
          <p:nvPr/>
        </p:nvSpPr>
        <p:spPr>
          <a:xfrm>
            <a:off x="-753070" y="5017064"/>
            <a:ext cx="2984090" cy="8131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Assistant ExtraBold" panose="00000900000000000000" pitchFamily="2" charset="-79"/>
                <a:ea typeface="Arial" panose="020B0604020202020204" pitchFamily="34" charset="0"/>
                <a:cs typeface="Assistant ExtraBold" panose="00000900000000000000" pitchFamily="2" charset="-79"/>
              </a:rPr>
              <a:t>דניאל בונדר</a:t>
            </a:r>
            <a:endParaRPr lang="en-US" sz="1800" kern="100" dirty="0">
              <a:solidFill>
                <a:schemeClr val="tx2">
                  <a:lumMod val="75000"/>
                  <a:lumOff val="25000"/>
                </a:schemeClr>
              </a:solidFill>
              <a:effectLst/>
              <a:latin typeface="Assistant ExtraBold" panose="00000900000000000000" pitchFamily="2" charset="-79"/>
              <a:ea typeface="Arial" panose="020B0604020202020204" pitchFamily="34" charset="0"/>
              <a:cs typeface="Assistant ExtraBold" panose="00000900000000000000" pitchFamily="2" charset="-79"/>
            </a:endParaRP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he-IL" sz="1800" kern="10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Assistant ExtraBold" panose="00000900000000000000" pitchFamily="2" charset="-79"/>
                <a:ea typeface="Arial" panose="020B0604020202020204" pitchFamily="34" charset="0"/>
                <a:cs typeface="Assistant ExtraBold" panose="00000900000000000000" pitchFamily="2" charset="-79"/>
              </a:rPr>
              <a:t>יוסי חן בעדש </a:t>
            </a:r>
          </a:p>
        </p:txBody>
      </p:sp>
    </p:spTree>
    <p:extLst>
      <p:ext uri="{BB962C8B-B14F-4D97-AF65-F5344CB8AC3E}">
        <p14:creationId xmlns:p14="http://schemas.microsoft.com/office/powerpoint/2010/main" val="239309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39074-37E6-4684-355E-85B9143DF3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483EEDB7-3BAA-8E3F-6ACB-664C94B1F761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9AE94927-B694-8ACE-B8C0-0FEB1FB00371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B2F81809-2978-29BF-5102-713CE3410ACC}"/>
              </a:ext>
            </a:extLst>
          </p:cNvPr>
          <p:cNvSpPr/>
          <p:nvPr/>
        </p:nvSpPr>
        <p:spPr>
          <a:xfrm>
            <a:off x="4182652" y="-6557"/>
            <a:ext cx="38266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תהליך מכירה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A430272C-9C2E-4751-FA82-254EBD37EB9C}"/>
              </a:ext>
            </a:extLst>
          </p:cNvPr>
          <p:cNvSpPr/>
          <p:nvPr/>
        </p:nvSpPr>
        <p:spPr>
          <a:xfrm>
            <a:off x="9345049" y="916993"/>
            <a:ext cx="221086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4(ב) - קבלה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15" name="צורה חופשית: צורה 14">
            <a:extLst>
              <a:ext uri="{FF2B5EF4-FFF2-40B4-BE49-F238E27FC236}">
                <a16:creationId xmlns:a16="http://schemas.microsoft.com/office/drawing/2014/main" id="{0F9F31BA-B48A-0E78-FA1E-2DB85345E85C}"/>
              </a:ext>
            </a:extLst>
          </p:cNvPr>
          <p:cNvSpPr/>
          <p:nvPr/>
        </p:nvSpPr>
        <p:spPr>
          <a:xfrm>
            <a:off x="-3029799" y="1108501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17E239AE-37FA-0EF0-B4D8-8C5B2BC00A8A}"/>
              </a:ext>
            </a:extLst>
          </p:cNvPr>
          <p:cNvSpPr/>
          <p:nvPr/>
        </p:nvSpPr>
        <p:spPr>
          <a:xfrm>
            <a:off x="-6162141" y="2586277"/>
            <a:ext cx="280878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5 – מפת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הקשרים</a:t>
            </a:r>
          </a:p>
        </p:txBody>
      </p:sp>
      <p:pic>
        <p:nvPicPr>
          <p:cNvPr id="4" name="Picture 52">
            <a:extLst>
              <a:ext uri="{FF2B5EF4-FFF2-40B4-BE49-F238E27FC236}">
                <a16:creationId xmlns:a16="http://schemas.microsoft.com/office/drawing/2014/main" id="{6098E2AF-FA88-B274-115E-56F680F886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759" y="1469978"/>
            <a:ext cx="5310252" cy="52164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Picture 53">
            <a:extLst>
              <a:ext uri="{FF2B5EF4-FFF2-40B4-BE49-F238E27FC236}">
                <a16:creationId xmlns:a16="http://schemas.microsoft.com/office/drawing/2014/main" id="{5BA6CED6-FE57-DA7D-B96A-0EF99736D6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3557" y="3026156"/>
            <a:ext cx="6016866" cy="360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2004510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19E2E-DFA7-E7D5-94A2-818B94D11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077E27E6-4051-1259-7765-4C90D539935C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3E1F2F83-082F-2EA0-8131-5AE67D8DA70B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0737C29E-9BDC-F7AA-773A-658E577B222A}"/>
              </a:ext>
            </a:extLst>
          </p:cNvPr>
          <p:cNvSpPr/>
          <p:nvPr/>
        </p:nvSpPr>
        <p:spPr>
          <a:xfrm>
            <a:off x="4182652" y="-6557"/>
            <a:ext cx="38266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תהליך מכירה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971D6928-16F4-C3AA-81F7-531744B4E6F7}"/>
              </a:ext>
            </a:extLst>
          </p:cNvPr>
          <p:cNvSpPr/>
          <p:nvPr/>
        </p:nvSpPr>
        <p:spPr>
          <a:xfrm>
            <a:off x="9345049" y="916993"/>
            <a:ext cx="221086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4(ב) - קבלה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15" name="צורה חופשית: צורה 14">
            <a:extLst>
              <a:ext uri="{FF2B5EF4-FFF2-40B4-BE49-F238E27FC236}">
                <a16:creationId xmlns:a16="http://schemas.microsoft.com/office/drawing/2014/main" id="{4B652D8B-C3A3-3F60-2C4D-F8A147D2140C}"/>
              </a:ext>
            </a:extLst>
          </p:cNvPr>
          <p:cNvSpPr/>
          <p:nvPr/>
        </p:nvSpPr>
        <p:spPr>
          <a:xfrm>
            <a:off x="6358330" y="1108501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B858F298-D4AE-8792-3388-858C69B24965}"/>
              </a:ext>
            </a:extLst>
          </p:cNvPr>
          <p:cNvSpPr/>
          <p:nvPr/>
        </p:nvSpPr>
        <p:spPr>
          <a:xfrm>
            <a:off x="3225988" y="2586277"/>
            <a:ext cx="280878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5 – מפת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הקשרים</a:t>
            </a:r>
          </a:p>
        </p:txBody>
      </p:sp>
      <p:pic>
        <p:nvPicPr>
          <p:cNvPr id="4" name="Picture 52">
            <a:extLst>
              <a:ext uri="{FF2B5EF4-FFF2-40B4-BE49-F238E27FC236}">
                <a16:creationId xmlns:a16="http://schemas.microsoft.com/office/drawing/2014/main" id="{9FE0818B-0FF5-867D-1F1F-5DDEA98D74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759" y="1469978"/>
            <a:ext cx="5310252" cy="52164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Picture 53">
            <a:extLst>
              <a:ext uri="{FF2B5EF4-FFF2-40B4-BE49-F238E27FC236}">
                <a16:creationId xmlns:a16="http://schemas.microsoft.com/office/drawing/2014/main" id="{44F7EB1D-D272-657E-4D20-BB43434B86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72" y="3026156"/>
            <a:ext cx="6016866" cy="360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2834052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39664-5A5B-7F2E-DA62-BFBCA9279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67015371-BCFD-A37A-BC39-46E08C61D20A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074458A0-1476-43CE-A832-BDBE5A5471FB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43EFCC12-8F68-2906-6233-8E77C269649D}"/>
              </a:ext>
            </a:extLst>
          </p:cNvPr>
          <p:cNvSpPr/>
          <p:nvPr/>
        </p:nvSpPr>
        <p:spPr>
          <a:xfrm>
            <a:off x="3620803" y="-6557"/>
            <a:ext cx="49503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הצעת מחיר-קניה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BD3B8C1D-FDB7-B322-7E02-48F371668338}"/>
              </a:ext>
            </a:extLst>
          </p:cNvPr>
          <p:cNvSpPr/>
          <p:nvPr/>
        </p:nvSpPr>
        <p:spPr>
          <a:xfrm>
            <a:off x="8355996" y="916993"/>
            <a:ext cx="319991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1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הצעת מחיר קניה</a:t>
            </a:r>
          </a:p>
        </p:txBody>
      </p:sp>
      <p:pic>
        <p:nvPicPr>
          <p:cNvPr id="3" name="Picture 29">
            <a:extLst>
              <a:ext uri="{FF2B5EF4-FFF2-40B4-BE49-F238E27FC236}">
                <a16:creationId xmlns:a16="http://schemas.microsoft.com/office/drawing/2014/main" id="{A69E385A-ECE3-5377-1BBB-2B43F97A2E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454" y="1405376"/>
            <a:ext cx="5616000" cy="4892141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6" name="אליפסה 5">
            <a:extLst>
              <a:ext uri="{FF2B5EF4-FFF2-40B4-BE49-F238E27FC236}">
                <a16:creationId xmlns:a16="http://schemas.microsoft.com/office/drawing/2014/main" id="{5FA185D7-9ABB-FF8B-952B-18C917960893}"/>
              </a:ext>
            </a:extLst>
          </p:cNvPr>
          <p:cNvSpPr/>
          <p:nvPr/>
        </p:nvSpPr>
        <p:spPr>
          <a:xfrm>
            <a:off x="10420820" y="1370564"/>
            <a:ext cx="1090460" cy="29480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2A9CD8AC-C92A-269D-CDAF-E3BD8D0A44E9}"/>
              </a:ext>
            </a:extLst>
          </p:cNvPr>
          <p:cNvSpPr/>
          <p:nvPr/>
        </p:nvSpPr>
        <p:spPr>
          <a:xfrm>
            <a:off x="-2914238" y="916773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B98DBDCB-374D-8FF0-E42C-EFED90347BC8}"/>
              </a:ext>
            </a:extLst>
          </p:cNvPr>
          <p:cNvSpPr/>
          <p:nvPr/>
        </p:nvSpPr>
        <p:spPr>
          <a:xfrm>
            <a:off x="-5923388" y="1359281"/>
            <a:ext cx="26356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2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הזמנת רכש</a:t>
            </a:r>
          </a:p>
        </p:txBody>
      </p:sp>
      <p:pic>
        <p:nvPicPr>
          <p:cNvPr id="12" name="Picture 31">
            <a:extLst>
              <a:ext uri="{FF2B5EF4-FFF2-40B4-BE49-F238E27FC236}">
                <a16:creationId xmlns:a16="http://schemas.microsoft.com/office/drawing/2014/main" id="{8155A039-7600-5964-0BA7-BC7AD420FB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14238" y="1802766"/>
            <a:ext cx="5400000" cy="4829145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4" name="אליפסה 13">
            <a:extLst>
              <a:ext uri="{FF2B5EF4-FFF2-40B4-BE49-F238E27FC236}">
                <a16:creationId xmlns:a16="http://schemas.microsoft.com/office/drawing/2014/main" id="{655CDB4A-C6A4-242B-BE92-FA093051369B}"/>
              </a:ext>
            </a:extLst>
          </p:cNvPr>
          <p:cNvSpPr/>
          <p:nvPr/>
        </p:nvSpPr>
        <p:spPr>
          <a:xfrm>
            <a:off x="-6741159" y="3585876"/>
            <a:ext cx="3660647" cy="17666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4847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3E333-067C-35AC-8954-1C4844889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45F2C0D9-B6A4-7BC8-8099-CC730CE5114B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C430B710-5334-91BB-7EBD-E644FB013FA3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60271EEC-FB01-1894-D03B-8D480634115A}"/>
              </a:ext>
            </a:extLst>
          </p:cNvPr>
          <p:cNvSpPr/>
          <p:nvPr/>
        </p:nvSpPr>
        <p:spPr>
          <a:xfrm>
            <a:off x="3620803" y="-6557"/>
            <a:ext cx="49503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הצעת מחיר-קניה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B2C8F1D2-D76F-ACBD-3BB5-BD315BA62AD1}"/>
              </a:ext>
            </a:extLst>
          </p:cNvPr>
          <p:cNvSpPr/>
          <p:nvPr/>
        </p:nvSpPr>
        <p:spPr>
          <a:xfrm>
            <a:off x="8355996" y="916993"/>
            <a:ext cx="319991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1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הצעת מחיר קניה</a:t>
            </a:r>
          </a:p>
        </p:txBody>
      </p:sp>
      <p:pic>
        <p:nvPicPr>
          <p:cNvPr id="3" name="Picture 29">
            <a:extLst>
              <a:ext uri="{FF2B5EF4-FFF2-40B4-BE49-F238E27FC236}">
                <a16:creationId xmlns:a16="http://schemas.microsoft.com/office/drawing/2014/main" id="{0D6441EC-04D6-7996-7679-C40322B2E8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454" y="1405376"/>
            <a:ext cx="5616000" cy="4892141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6" name="אליפסה 5">
            <a:extLst>
              <a:ext uri="{FF2B5EF4-FFF2-40B4-BE49-F238E27FC236}">
                <a16:creationId xmlns:a16="http://schemas.microsoft.com/office/drawing/2014/main" id="{4EDAB872-1661-01A3-09AF-7191EB2CBE05}"/>
              </a:ext>
            </a:extLst>
          </p:cNvPr>
          <p:cNvSpPr/>
          <p:nvPr/>
        </p:nvSpPr>
        <p:spPr>
          <a:xfrm>
            <a:off x="10420820" y="1370564"/>
            <a:ext cx="1090460" cy="29480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34CF54E0-AC72-C037-82CF-66B059F5D78E}"/>
              </a:ext>
            </a:extLst>
          </p:cNvPr>
          <p:cNvSpPr/>
          <p:nvPr/>
        </p:nvSpPr>
        <p:spPr>
          <a:xfrm>
            <a:off x="5619219" y="1135219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C52D5CF7-35F7-4959-A66F-2E649408905A}"/>
              </a:ext>
            </a:extLst>
          </p:cNvPr>
          <p:cNvSpPr/>
          <p:nvPr/>
        </p:nvSpPr>
        <p:spPr>
          <a:xfrm>
            <a:off x="2610069" y="1577727"/>
            <a:ext cx="26356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2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הזמנת רכש</a:t>
            </a:r>
          </a:p>
        </p:txBody>
      </p:sp>
      <p:pic>
        <p:nvPicPr>
          <p:cNvPr id="12" name="Picture 31">
            <a:extLst>
              <a:ext uri="{FF2B5EF4-FFF2-40B4-BE49-F238E27FC236}">
                <a16:creationId xmlns:a16="http://schemas.microsoft.com/office/drawing/2014/main" id="{94ECB165-2FA6-D657-DDE6-00F2154D89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19" y="2021212"/>
            <a:ext cx="5400000" cy="4829145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4" name="אליפסה 13">
            <a:extLst>
              <a:ext uri="{FF2B5EF4-FFF2-40B4-BE49-F238E27FC236}">
                <a16:creationId xmlns:a16="http://schemas.microsoft.com/office/drawing/2014/main" id="{2571B0F5-313E-15C6-7BF7-7CBBE41E2BFD}"/>
              </a:ext>
            </a:extLst>
          </p:cNvPr>
          <p:cNvSpPr/>
          <p:nvPr/>
        </p:nvSpPr>
        <p:spPr>
          <a:xfrm>
            <a:off x="1792298" y="3804322"/>
            <a:ext cx="3660647" cy="17666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7" name="Picture 32">
            <a:extLst>
              <a:ext uri="{FF2B5EF4-FFF2-40B4-BE49-F238E27FC236}">
                <a16:creationId xmlns:a16="http://schemas.microsoft.com/office/drawing/2014/main" id="{B4D3F62A-1911-F506-EF68-F1C5B25D8F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19" y="1994494"/>
            <a:ext cx="5400000" cy="4813019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8" name="מלבן 17">
            <a:extLst>
              <a:ext uri="{FF2B5EF4-FFF2-40B4-BE49-F238E27FC236}">
                <a16:creationId xmlns:a16="http://schemas.microsoft.com/office/drawing/2014/main" id="{B909D2AD-6E0F-5AFE-2BC8-A64D3B83FA98}"/>
              </a:ext>
            </a:extLst>
          </p:cNvPr>
          <p:cNvSpPr/>
          <p:nvPr/>
        </p:nvSpPr>
        <p:spPr>
          <a:xfrm>
            <a:off x="113313" y="1577727"/>
            <a:ext cx="585128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 rtl="0"/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2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הזמנת רכש(אחרי מחיקת שורה 2)</a:t>
            </a:r>
            <a:r>
              <a:rPr lang="en-US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           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56131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143B37-0E16-18B4-FBB8-B9D808455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F53D9B2C-9624-8BA3-D5EC-8550A409A9D9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F64792F2-3AE5-DA1E-7199-D253805F0372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005B2EFB-9A9C-295C-25A6-1E63EFBB4B73}"/>
              </a:ext>
            </a:extLst>
          </p:cNvPr>
          <p:cNvSpPr/>
          <p:nvPr/>
        </p:nvSpPr>
        <p:spPr>
          <a:xfrm>
            <a:off x="3620803" y="-6557"/>
            <a:ext cx="49503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הצעת מחיר-קניה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CFD0D3B6-1E5D-692A-EFA7-B78CE7447DA0}"/>
              </a:ext>
            </a:extLst>
          </p:cNvPr>
          <p:cNvSpPr/>
          <p:nvPr/>
        </p:nvSpPr>
        <p:spPr>
          <a:xfrm>
            <a:off x="8331516" y="1118474"/>
            <a:ext cx="347242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3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תעודת משלוח רכש</a:t>
            </a:r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66CF62EC-F13F-5B08-3F0E-7DE033459077}"/>
              </a:ext>
            </a:extLst>
          </p:cNvPr>
          <p:cNvSpPr/>
          <p:nvPr/>
        </p:nvSpPr>
        <p:spPr>
          <a:xfrm>
            <a:off x="-7860815" y="1364663"/>
            <a:ext cx="480291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4 – תעודת משלוח (חשבונית ספק)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pic>
        <p:nvPicPr>
          <p:cNvPr id="4" name="Picture 34">
            <a:extLst>
              <a:ext uri="{FF2B5EF4-FFF2-40B4-BE49-F238E27FC236}">
                <a16:creationId xmlns:a16="http://schemas.microsoft.com/office/drawing/2014/main" id="{8B61AB66-BEF8-FD8F-62B6-E0F2636ACF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884" y="1590113"/>
            <a:ext cx="5627116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Picture 36">
            <a:extLst>
              <a:ext uri="{FF2B5EF4-FFF2-40B4-BE49-F238E27FC236}">
                <a16:creationId xmlns:a16="http://schemas.microsoft.com/office/drawing/2014/main" id="{C7D1CF51-6C01-F6A8-95FB-6E4A96148F4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93239" y="1802902"/>
            <a:ext cx="5856242" cy="486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416560AB-9813-8665-A66D-36E539A0295C}"/>
              </a:ext>
            </a:extLst>
          </p:cNvPr>
          <p:cNvSpPr/>
          <p:nvPr/>
        </p:nvSpPr>
        <p:spPr>
          <a:xfrm>
            <a:off x="-2836996" y="1310148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אליפסה 12">
            <a:extLst>
              <a:ext uri="{FF2B5EF4-FFF2-40B4-BE49-F238E27FC236}">
                <a16:creationId xmlns:a16="http://schemas.microsoft.com/office/drawing/2014/main" id="{24C8BA2C-86F4-9699-22E2-296B884D276D}"/>
              </a:ext>
            </a:extLst>
          </p:cNvPr>
          <p:cNvSpPr/>
          <p:nvPr/>
        </p:nvSpPr>
        <p:spPr>
          <a:xfrm>
            <a:off x="-8693240" y="5690038"/>
            <a:ext cx="213363" cy="22963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גרפיקה 14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73AEF9F8-9539-DD48-BAAD-B5BC87DBC3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2880103">
            <a:off x="-8622782" y="5765935"/>
            <a:ext cx="331429" cy="3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830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9BB5F-369D-4E73-7EE9-547C12D17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41E80871-AEE3-26F1-F6DE-359A7E334105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EB41EC57-3002-B347-7769-36EB00FF57A5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D159A871-4FFE-A1DE-110A-E727F5832E4F}"/>
              </a:ext>
            </a:extLst>
          </p:cNvPr>
          <p:cNvSpPr/>
          <p:nvPr/>
        </p:nvSpPr>
        <p:spPr>
          <a:xfrm>
            <a:off x="3620803" y="-6557"/>
            <a:ext cx="49503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הצעת מחיר-קניה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5C525847-33B3-F9E6-83BF-4B6BB64CF76C}"/>
              </a:ext>
            </a:extLst>
          </p:cNvPr>
          <p:cNvSpPr/>
          <p:nvPr/>
        </p:nvSpPr>
        <p:spPr>
          <a:xfrm>
            <a:off x="8331516" y="1118474"/>
            <a:ext cx="347242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3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תעודת משלוח רכש</a:t>
            </a:r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326531D3-04AD-7225-6C9F-5BB96B207140}"/>
              </a:ext>
            </a:extLst>
          </p:cNvPr>
          <p:cNvSpPr/>
          <p:nvPr/>
        </p:nvSpPr>
        <p:spPr>
          <a:xfrm>
            <a:off x="1072181" y="1364663"/>
            <a:ext cx="480291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4 – תעודת משלוח (חשבונית ספק)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pic>
        <p:nvPicPr>
          <p:cNvPr id="4" name="Picture 34">
            <a:extLst>
              <a:ext uri="{FF2B5EF4-FFF2-40B4-BE49-F238E27FC236}">
                <a16:creationId xmlns:a16="http://schemas.microsoft.com/office/drawing/2014/main" id="{E3A858EE-6754-92C0-2EEE-55C22C86FC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884" y="1590113"/>
            <a:ext cx="5627116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Picture 36">
            <a:extLst>
              <a:ext uri="{FF2B5EF4-FFF2-40B4-BE49-F238E27FC236}">
                <a16:creationId xmlns:a16="http://schemas.microsoft.com/office/drawing/2014/main" id="{29FD420D-5D73-5E47-EA1B-EAED276F63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57" y="1802902"/>
            <a:ext cx="5856242" cy="486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3030F7E7-28CB-909C-ABDE-090A9A6512BB}"/>
              </a:ext>
            </a:extLst>
          </p:cNvPr>
          <p:cNvSpPr/>
          <p:nvPr/>
        </p:nvSpPr>
        <p:spPr>
          <a:xfrm>
            <a:off x="6096000" y="1310148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אליפסה 12">
            <a:extLst>
              <a:ext uri="{FF2B5EF4-FFF2-40B4-BE49-F238E27FC236}">
                <a16:creationId xmlns:a16="http://schemas.microsoft.com/office/drawing/2014/main" id="{325EB422-924A-453B-6DC2-49F1EAC3BC48}"/>
              </a:ext>
            </a:extLst>
          </p:cNvPr>
          <p:cNvSpPr/>
          <p:nvPr/>
        </p:nvSpPr>
        <p:spPr>
          <a:xfrm>
            <a:off x="239756" y="5690038"/>
            <a:ext cx="213363" cy="22963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גרפיקה 14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BDE8D745-3195-99D3-A44B-4E8F955403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2880103">
            <a:off x="310214" y="5765935"/>
            <a:ext cx="331429" cy="3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470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C9710-62C4-B267-270E-C6944263A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36D65E5E-E390-FA90-022F-B2E49C2DC4B5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571241DB-9E04-80E0-012A-2DA5B5714584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08276579-4907-C074-5319-FAFD39929273}"/>
              </a:ext>
            </a:extLst>
          </p:cNvPr>
          <p:cNvSpPr/>
          <p:nvPr/>
        </p:nvSpPr>
        <p:spPr>
          <a:xfrm>
            <a:off x="3620803" y="-6557"/>
            <a:ext cx="49503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הצעת מחיר-קניה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B1027F59-CCC4-70E5-9F50-23F393063C81}"/>
              </a:ext>
            </a:extLst>
          </p:cNvPr>
          <p:cNvSpPr/>
          <p:nvPr/>
        </p:nvSpPr>
        <p:spPr>
          <a:xfrm>
            <a:off x="9383085" y="1118474"/>
            <a:ext cx="242085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5(א)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תשלום</a:t>
            </a: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6861838D-C980-29F8-7AEF-5A7F00484794}"/>
              </a:ext>
            </a:extLst>
          </p:cNvPr>
          <p:cNvSpPr/>
          <p:nvPr/>
        </p:nvSpPr>
        <p:spPr>
          <a:xfrm>
            <a:off x="-2849173" y="1226111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אליפסה 12">
            <a:extLst>
              <a:ext uri="{FF2B5EF4-FFF2-40B4-BE49-F238E27FC236}">
                <a16:creationId xmlns:a16="http://schemas.microsoft.com/office/drawing/2014/main" id="{2B50F2AF-73FF-C032-30E7-AFFE4E818DBA}"/>
              </a:ext>
            </a:extLst>
          </p:cNvPr>
          <p:cNvSpPr/>
          <p:nvPr/>
        </p:nvSpPr>
        <p:spPr>
          <a:xfrm>
            <a:off x="-8693240" y="5690038"/>
            <a:ext cx="213363" cy="22963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38">
            <a:extLst>
              <a:ext uri="{FF2B5EF4-FFF2-40B4-BE49-F238E27FC236}">
                <a16:creationId xmlns:a16="http://schemas.microsoft.com/office/drawing/2014/main" id="{48402ADB-F598-3BD5-7526-829B6AC73A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1595495"/>
            <a:ext cx="5937380" cy="504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CF9AE33F-5765-C5D0-E564-50ABE4986B55}"/>
              </a:ext>
            </a:extLst>
          </p:cNvPr>
          <p:cNvSpPr/>
          <p:nvPr/>
        </p:nvSpPr>
        <p:spPr>
          <a:xfrm>
            <a:off x="-7045439" y="1364662"/>
            <a:ext cx="398698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5(ב)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חלון תשלומים לספק</a:t>
            </a:r>
          </a:p>
        </p:txBody>
      </p:sp>
      <p:pic>
        <p:nvPicPr>
          <p:cNvPr id="12" name="Picture 40">
            <a:extLst>
              <a:ext uri="{FF2B5EF4-FFF2-40B4-BE49-F238E27FC236}">
                <a16:creationId xmlns:a16="http://schemas.microsoft.com/office/drawing/2014/main" id="{EC451123-C510-1426-3EEA-64483CFEC6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57773" y="1810625"/>
            <a:ext cx="4908600" cy="486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4" name="אליפסה 13">
            <a:extLst>
              <a:ext uri="{FF2B5EF4-FFF2-40B4-BE49-F238E27FC236}">
                <a16:creationId xmlns:a16="http://schemas.microsoft.com/office/drawing/2014/main" id="{6AF48A28-48AA-7109-A170-60A2515CEA5E}"/>
              </a:ext>
            </a:extLst>
          </p:cNvPr>
          <p:cNvSpPr/>
          <p:nvPr/>
        </p:nvSpPr>
        <p:spPr>
          <a:xfrm>
            <a:off x="8818624" y="2151825"/>
            <a:ext cx="811888" cy="3408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גרפיקה 14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3700D2F6-6AC0-8B0E-0A49-C93AD2044B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2880103">
            <a:off x="9447926" y="2308900"/>
            <a:ext cx="331429" cy="3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783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124A6-E05D-C4EA-ED6B-34D7BDD39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D1B60D46-1D60-A365-DAF8-C63D62FCE765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87AFD1E4-EBD1-9BDA-B5D2-DEF1094CD488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811B04FD-DC10-3960-A507-7DDB5CDFFEF2}"/>
              </a:ext>
            </a:extLst>
          </p:cNvPr>
          <p:cNvSpPr/>
          <p:nvPr/>
        </p:nvSpPr>
        <p:spPr>
          <a:xfrm>
            <a:off x="3620803" y="-6557"/>
            <a:ext cx="49503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הצעת מחיר-קניה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1D0E6B02-E43E-D73F-0975-6747C4311F6A}"/>
              </a:ext>
            </a:extLst>
          </p:cNvPr>
          <p:cNvSpPr/>
          <p:nvPr/>
        </p:nvSpPr>
        <p:spPr>
          <a:xfrm>
            <a:off x="9383085" y="1118474"/>
            <a:ext cx="242085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5(א)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תשלום</a:t>
            </a: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A4B672EA-F821-45FD-40DE-F65FB46294B1}"/>
              </a:ext>
            </a:extLst>
          </p:cNvPr>
          <p:cNvSpPr/>
          <p:nvPr/>
        </p:nvSpPr>
        <p:spPr>
          <a:xfrm>
            <a:off x="5669987" y="1226111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38">
            <a:extLst>
              <a:ext uri="{FF2B5EF4-FFF2-40B4-BE49-F238E27FC236}">
                <a16:creationId xmlns:a16="http://schemas.microsoft.com/office/drawing/2014/main" id="{65D541B4-6970-E1F6-B0D5-6856A0AFA8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1595495"/>
            <a:ext cx="5937380" cy="504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B198059F-BF9E-35E0-66CD-2ADB36AF4EE2}"/>
              </a:ext>
            </a:extLst>
          </p:cNvPr>
          <p:cNvSpPr/>
          <p:nvPr/>
        </p:nvSpPr>
        <p:spPr>
          <a:xfrm>
            <a:off x="1473721" y="1364662"/>
            <a:ext cx="398698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5(ב) – </a:t>
            </a:r>
            <a:r>
              <a:rPr lang="he-IL" sz="2400" b="1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חלון תשלומים לספק</a:t>
            </a:r>
          </a:p>
        </p:txBody>
      </p:sp>
      <p:pic>
        <p:nvPicPr>
          <p:cNvPr id="12" name="Picture 40">
            <a:extLst>
              <a:ext uri="{FF2B5EF4-FFF2-40B4-BE49-F238E27FC236}">
                <a16:creationId xmlns:a16="http://schemas.microsoft.com/office/drawing/2014/main" id="{F7D2728C-129D-B162-EAA4-49BE0CB9F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387" y="1810625"/>
            <a:ext cx="4908600" cy="486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4" name="אליפסה 13">
            <a:extLst>
              <a:ext uri="{FF2B5EF4-FFF2-40B4-BE49-F238E27FC236}">
                <a16:creationId xmlns:a16="http://schemas.microsoft.com/office/drawing/2014/main" id="{F0BB89AB-C033-7B4C-2A48-3DEC17F5BEF5}"/>
              </a:ext>
            </a:extLst>
          </p:cNvPr>
          <p:cNvSpPr/>
          <p:nvPr/>
        </p:nvSpPr>
        <p:spPr>
          <a:xfrm>
            <a:off x="8818624" y="2151825"/>
            <a:ext cx="811888" cy="3408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גרפיקה 14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C446E5C5-8DFE-B6E1-1ADB-3CD541637E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2880103">
            <a:off x="9447926" y="2308900"/>
            <a:ext cx="331429" cy="3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1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D8480D-4FF5-85EB-454E-83A9B3970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414B695A-7AC5-FC61-0213-AD37F01C967C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64A900A4-7800-B6CF-27E5-C5FCE52EB03A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BEE4EC0B-3844-BB47-D99D-394A6E67CCBD}"/>
              </a:ext>
            </a:extLst>
          </p:cNvPr>
          <p:cNvSpPr/>
          <p:nvPr/>
        </p:nvSpPr>
        <p:spPr>
          <a:xfrm>
            <a:off x="3620803" y="-6557"/>
            <a:ext cx="49503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הצעת מחיר-קניה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3485ED55-1D45-8481-588F-A9071A0474E7}"/>
              </a:ext>
            </a:extLst>
          </p:cNvPr>
          <p:cNvSpPr/>
          <p:nvPr/>
        </p:nvSpPr>
        <p:spPr>
          <a:xfrm>
            <a:off x="7394959" y="1128447"/>
            <a:ext cx="280878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6 – מפת הקשרים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pic>
        <p:nvPicPr>
          <p:cNvPr id="4" name="Picture 42">
            <a:extLst>
              <a:ext uri="{FF2B5EF4-FFF2-40B4-BE49-F238E27FC236}">
                <a16:creationId xmlns:a16="http://schemas.microsoft.com/office/drawing/2014/main" id="{E37F9FA9-28CA-7260-F8D8-BE1082F40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199" y="1544392"/>
            <a:ext cx="8723597" cy="5167244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820412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19C99-F783-6210-34C7-5CE5400EE3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DCF72949-44BE-E68D-A40C-5D7F94697E58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822D0FA0-7EF4-B58C-76B3-6B6DFCD36869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8DBF56E8-A425-4CA8-5861-87C902CA41BB}"/>
              </a:ext>
            </a:extLst>
          </p:cNvPr>
          <p:cNvSpPr/>
          <p:nvPr/>
        </p:nvSpPr>
        <p:spPr>
          <a:xfrm>
            <a:off x="4346966" y="-6557"/>
            <a:ext cx="3498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הזמנת ייצור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2ED086BF-A03C-7987-2E43-58ED4D55BE24}"/>
              </a:ext>
            </a:extLst>
          </p:cNvPr>
          <p:cNvSpPr/>
          <p:nvPr/>
        </p:nvSpPr>
        <p:spPr>
          <a:xfrm>
            <a:off x="9269273" y="1118474"/>
            <a:ext cx="253466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כללי – כניסה למלאי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4370C616-411F-A3C8-2EE2-835D2C1EAB64}"/>
              </a:ext>
            </a:extLst>
          </p:cNvPr>
          <p:cNvSpPr/>
          <p:nvPr/>
        </p:nvSpPr>
        <p:spPr>
          <a:xfrm>
            <a:off x="-2833933" y="1226111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ACEDF4D8-9E98-6DEA-862D-7A1AD2CBECA6}"/>
              </a:ext>
            </a:extLst>
          </p:cNvPr>
          <p:cNvSpPr/>
          <p:nvPr/>
        </p:nvSpPr>
        <p:spPr>
          <a:xfrm>
            <a:off x="-5840231" y="1731932"/>
            <a:ext cx="274305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כללי – יציאה מהמלאי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EE52C37-C279-9C86-BE6D-505154C60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6465" y="1580139"/>
            <a:ext cx="5832468" cy="504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תמונה 7" descr="תמונה שמכילה טקסט, צילום מסך, תצוגה, תוכנה&#10;&#10;התיאור נוצר באופן אוטומטי">
            <a:extLst>
              <a:ext uri="{FF2B5EF4-FFF2-40B4-BE49-F238E27FC236}">
                <a16:creationId xmlns:a16="http://schemas.microsoft.com/office/drawing/2014/main" id="{E658F570-9F74-2EF7-5B5C-9C5EE99C5C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33933" y="2207176"/>
            <a:ext cx="5400000" cy="4412963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4148966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4C627-6100-677C-6E8E-40C6D730A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>
            <a:extLst>
              <a:ext uri="{FF2B5EF4-FFF2-40B4-BE49-F238E27FC236}">
                <a16:creationId xmlns:a16="http://schemas.microsoft.com/office/drawing/2014/main" id="{F7C96957-FF04-C04D-6DB1-6BF74201A814}"/>
              </a:ext>
            </a:extLst>
          </p:cNvPr>
          <p:cNvSpPr/>
          <p:nvPr/>
        </p:nvSpPr>
        <p:spPr>
          <a:xfrm>
            <a:off x="-1" y="-6557"/>
            <a:ext cx="12192000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3550A0F-37A4-48AB-729E-6DC666F148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-2933" b="21577"/>
          <a:stretch/>
        </p:blipFill>
        <p:spPr>
          <a:xfrm>
            <a:off x="4558169" y="1897626"/>
            <a:ext cx="3238811" cy="3195484"/>
          </a:xfrm>
          <a:prstGeom prst="rect">
            <a:avLst/>
          </a:prstGeom>
        </p:spPr>
      </p:pic>
      <p:sp>
        <p:nvSpPr>
          <p:cNvPr id="68" name="צורה חופשית: צורה 67">
            <a:extLst>
              <a:ext uri="{FF2B5EF4-FFF2-40B4-BE49-F238E27FC236}">
                <a16:creationId xmlns:a16="http://schemas.microsoft.com/office/drawing/2014/main" id="{D550BF2C-97A2-6090-65C5-FA17EE16CA24}"/>
              </a:ext>
            </a:extLst>
          </p:cNvPr>
          <p:cNvSpPr/>
          <p:nvPr/>
        </p:nvSpPr>
        <p:spPr>
          <a:xfrm rot="5400000">
            <a:off x="6683959" y="842407"/>
            <a:ext cx="2069408" cy="2065460"/>
          </a:xfrm>
          <a:custGeom>
            <a:avLst/>
            <a:gdLst>
              <a:gd name="connsiteX0" fmla="*/ 0 w 2069408"/>
              <a:gd name="connsiteY0" fmla="*/ 2065460 h 2065460"/>
              <a:gd name="connsiteX1" fmla="*/ 60900 w 2069408"/>
              <a:gd name="connsiteY1" fmla="*/ 1828914 h 2065460"/>
              <a:gd name="connsiteX2" fmla="*/ 1830844 w 2069408"/>
              <a:gd name="connsiteY2" fmla="*/ 61260 h 2065460"/>
              <a:gd name="connsiteX3" fmla="*/ 2069408 w 2069408"/>
              <a:gd name="connsiteY3" fmla="*/ 0 h 2065460"/>
              <a:gd name="connsiteX4" fmla="*/ 2069407 w 2069408"/>
              <a:gd name="connsiteY4" fmla="*/ 1153960 h 2065460"/>
              <a:gd name="connsiteX5" fmla="*/ 2015348 w 2069408"/>
              <a:gd name="connsiteY5" fmla="*/ 1173704 h 2065460"/>
              <a:gd name="connsiteX6" fmla="*/ 1173459 w 2069408"/>
              <a:gd name="connsiteY6" fmla="*/ 2013740 h 2065460"/>
              <a:gd name="connsiteX7" fmla="*/ 1154487 w 2069408"/>
              <a:gd name="connsiteY7" fmla="*/ 2065460 h 2065460"/>
              <a:gd name="connsiteX8" fmla="*/ 0 w 2069408"/>
              <a:gd name="connsiteY8" fmla="*/ 2065460 h 2065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9408" h="2065460">
                <a:moveTo>
                  <a:pt x="0" y="2065460"/>
                </a:moveTo>
                <a:lnTo>
                  <a:pt x="60900" y="1828914"/>
                </a:lnTo>
                <a:cubicBezTo>
                  <a:pt x="323008" y="987304"/>
                  <a:pt x="988142" y="323030"/>
                  <a:pt x="1830844" y="61260"/>
                </a:cubicBezTo>
                <a:lnTo>
                  <a:pt x="2069408" y="0"/>
                </a:lnTo>
                <a:lnTo>
                  <a:pt x="2069407" y="1153960"/>
                </a:lnTo>
                <a:lnTo>
                  <a:pt x="2015348" y="1173704"/>
                </a:lnTo>
                <a:cubicBezTo>
                  <a:pt x="1636814" y="1333458"/>
                  <a:pt x="1333566" y="1636038"/>
                  <a:pt x="1173459" y="2013740"/>
                </a:cubicBezTo>
                <a:lnTo>
                  <a:pt x="1154487" y="2065460"/>
                </a:lnTo>
                <a:lnTo>
                  <a:pt x="0" y="20654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he-IL"/>
          </a:p>
        </p:txBody>
      </p:sp>
      <p:pic>
        <p:nvPicPr>
          <p:cNvPr id="54" name="תמונה 53" descr="תמונה שמכילה שחור, חשיכה&#10;&#10;התיאור נוצר באופן אוטומטי">
            <a:extLst>
              <a:ext uri="{FF2B5EF4-FFF2-40B4-BE49-F238E27FC236}">
                <a16:creationId xmlns:a16="http://schemas.microsoft.com/office/drawing/2014/main" id="{DF791906-46E7-16F8-DE10-47DE447E2EC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530" y="1592484"/>
            <a:ext cx="671331" cy="671331"/>
          </a:xfrm>
          <a:prstGeom prst="rect">
            <a:avLst/>
          </a:prstGeom>
        </p:spPr>
      </p:pic>
      <p:sp>
        <p:nvSpPr>
          <p:cNvPr id="67" name="צורה חופשית: צורה 66">
            <a:extLst>
              <a:ext uri="{FF2B5EF4-FFF2-40B4-BE49-F238E27FC236}">
                <a16:creationId xmlns:a16="http://schemas.microsoft.com/office/drawing/2014/main" id="{7F3CA5FE-7F4F-3C39-5A67-081F13CCF856}"/>
              </a:ext>
            </a:extLst>
          </p:cNvPr>
          <p:cNvSpPr/>
          <p:nvPr/>
        </p:nvSpPr>
        <p:spPr>
          <a:xfrm rot="5400000">
            <a:off x="3493087" y="842408"/>
            <a:ext cx="2069407" cy="2065458"/>
          </a:xfrm>
          <a:custGeom>
            <a:avLst/>
            <a:gdLst>
              <a:gd name="connsiteX0" fmla="*/ 0 w 2069407"/>
              <a:gd name="connsiteY0" fmla="*/ 0 h 2065458"/>
              <a:gd name="connsiteX1" fmla="*/ 1154488 w 2069407"/>
              <a:gd name="connsiteY1" fmla="*/ 0 h 2065458"/>
              <a:gd name="connsiteX2" fmla="*/ 1173459 w 2069407"/>
              <a:gd name="connsiteY2" fmla="*/ 51719 h 2065458"/>
              <a:gd name="connsiteX3" fmla="*/ 2015348 w 2069407"/>
              <a:gd name="connsiteY3" fmla="*/ 891755 h 2065458"/>
              <a:gd name="connsiteX4" fmla="*/ 2069407 w 2069407"/>
              <a:gd name="connsiteY4" fmla="*/ 911497 h 2065458"/>
              <a:gd name="connsiteX5" fmla="*/ 2069407 w 2069407"/>
              <a:gd name="connsiteY5" fmla="*/ 2065458 h 2065458"/>
              <a:gd name="connsiteX6" fmla="*/ 1830844 w 2069407"/>
              <a:gd name="connsiteY6" fmla="*/ 2004197 h 2065458"/>
              <a:gd name="connsiteX7" fmla="*/ 60900 w 2069407"/>
              <a:gd name="connsiteY7" fmla="*/ 236544 h 2065458"/>
              <a:gd name="connsiteX8" fmla="*/ 0 w 2069407"/>
              <a:gd name="connsiteY8" fmla="*/ 0 h 2065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9407" h="2065458">
                <a:moveTo>
                  <a:pt x="0" y="0"/>
                </a:moveTo>
                <a:lnTo>
                  <a:pt x="1154488" y="0"/>
                </a:lnTo>
                <a:lnTo>
                  <a:pt x="1173459" y="51719"/>
                </a:lnTo>
                <a:cubicBezTo>
                  <a:pt x="1333566" y="429420"/>
                  <a:pt x="1636814" y="732001"/>
                  <a:pt x="2015348" y="891755"/>
                </a:cubicBezTo>
                <a:lnTo>
                  <a:pt x="2069407" y="911497"/>
                </a:lnTo>
                <a:lnTo>
                  <a:pt x="2069407" y="2065458"/>
                </a:lnTo>
                <a:lnTo>
                  <a:pt x="1830844" y="2004197"/>
                </a:lnTo>
                <a:cubicBezTo>
                  <a:pt x="988142" y="1742428"/>
                  <a:pt x="323008" y="1078155"/>
                  <a:pt x="60900" y="23654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he-IL"/>
          </a:p>
        </p:txBody>
      </p:sp>
      <p:sp>
        <p:nvSpPr>
          <p:cNvPr id="61" name="צורה חופשית: צורה 60">
            <a:extLst>
              <a:ext uri="{FF2B5EF4-FFF2-40B4-BE49-F238E27FC236}">
                <a16:creationId xmlns:a16="http://schemas.microsoft.com/office/drawing/2014/main" id="{4E38C149-3B8F-5822-8E6A-40D8D03F4708}"/>
              </a:ext>
            </a:extLst>
          </p:cNvPr>
          <p:cNvSpPr/>
          <p:nvPr/>
        </p:nvSpPr>
        <p:spPr>
          <a:xfrm rot="5400000">
            <a:off x="3494322" y="4036500"/>
            <a:ext cx="2067441" cy="2064953"/>
          </a:xfrm>
          <a:custGeom>
            <a:avLst/>
            <a:gdLst>
              <a:gd name="connsiteX0" fmla="*/ 0 w 2067441"/>
              <a:gd name="connsiteY0" fmla="*/ 2064953 h 2064953"/>
              <a:gd name="connsiteX1" fmla="*/ 0 w 2067441"/>
              <a:gd name="connsiteY1" fmla="*/ 910779 h 2064953"/>
              <a:gd name="connsiteX2" fmla="*/ 52092 w 2067441"/>
              <a:gd name="connsiteY2" fmla="*/ 891755 h 2064953"/>
              <a:gd name="connsiteX3" fmla="*/ 893981 w 2067441"/>
              <a:gd name="connsiteY3" fmla="*/ 51719 h 2064953"/>
              <a:gd name="connsiteX4" fmla="*/ 912953 w 2067441"/>
              <a:gd name="connsiteY4" fmla="*/ 0 h 2064953"/>
              <a:gd name="connsiteX5" fmla="*/ 2067441 w 2067441"/>
              <a:gd name="connsiteY5" fmla="*/ 0 h 2064953"/>
              <a:gd name="connsiteX6" fmla="*/ 2006540 w 2067441"/>
              <a:gd name="connsiteY6" fmla="*/ 236544 h 2064953"/>
              <a:gd name="connsiteX7" fmla="*/ 236596 w 2067441"/>
              <a:gd name="connsiteY7" fmla="*/ 2004197 h 2064953"/>
              <a:gd name="connsiteX8" fmla="*/ 0 w 2067441"/>
              <a:gd name="connsiteY8" fmla="*/ 2064953 h 2064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7441" h="2064953">
                <a:moveTo>
                  <a:pt x="0" y="2064953"/>
                </a:moveTo>
                <a:lnTo>
                  <a:pt x="0" y="910779"/>
                </a:lnTo>
                <a:lnTo>
                  <a:pt x="52092" y="891755"/>
                </a:lnTo>
                <a:cubicBezTo>
                  <a:pt x="430627" y="732001"/>
                  <a:pt x="733875" y="429420"/>
                  <a:pt x="893981" y="51719"/>
                </a:cubicBezTo>
                <a:lnTo>
                  <a:pt x="912953" y="0"/>
                </a:lnTo>
                <a:lnTo>
                  <a:pt x="2067441" y="0"/>
                </a:lnTo>
                <a:lnTo>
                  <a:pt x="2006540" y="236544"/>
                </a:lnTo>
                <a:cubicBezTo>
                  <a:pt x="1744433" y="1078155"/>
                  <a:pt x="1079298" y="1742428"/>
                  <a:pt x="236596" y="2004197"/>
                </a:cubicBezTo>
                <a:lnTo>
                  <a:pt x="0" y="20649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he-IL"/>
          </a:p>
        </p:txBody>
      </p:sp>
      <p:sp>
        <p:nvSpPr>
          <p:cNvPr id="59" name="צורה חופשית: צורה 58">
            <a:extLst>
              <a:ext uri="{FF2B5EF4-FFF2-40B4-BE49-F238E27FC236}">
                <a16:creationId xmlns:a16="http://schemas.microsoft.com/office/drawing/2014/main" id="{74264F74-989E-ACF2-E354-ADDA03CDD9D7}"/>
              </a:ext>
            </a:extLst>
          </p:cNvPr>
          <p:cNvSpPr/>
          <p:nvPr/>
        </p:nvSpPr>
        <p:spPr>
          <a:xfrm rot="5400000">
            <a:off x="6684691" y="4036498"/>
            <a:ext cx="2067441" cy="2064956"/>
          </a:xfrm>
          <a:custGeom>
            <a:avLst/>
            <a:gdLst>
              <a:gd name="connsiteX0" fmla="*/ 0 w 2067441"/>
              <a:gd name="connsiteY0" fmla="*/ 1154176 h 2064956"/>
              <a:gd name="connsiteX1" fmla="*/ 0 w 2067441"/>
              <a:gd name="connsiteY1" fmla="*/ 0 h 2064956"/>
              <a:gd name="connsiteX2" fmla="*/ 236596 w 2067441"/>
              <a:gd name="connsiteY2" fmla="*/ 60756 h 2064956"/>
              <a:gd name="connsiteX3" fmla="*/ 2006540 w 2067441"/>
              <a:gd name="connsiteY3" fmla="*/ 1828410 h 2064956"/>
              <a:gd name="connsiteX4" fmla="*/ 2067441 w 2067441"/>
              <a:gd name="connsiteY4" fmla="*/ 2064956 h 2064956"/>
              <a:gd name="connsiteX5" fmla="*/ 912953 w 2067441"/>
              <a:gd name="connsiteY5" fmla="*/ 2064956 h 2064956"/>
              <a:gd name="connsiteX6" fmla="*/ 893981 w 2067441"/>
              <a:gd name="connsiteY6" fmla="*/ 2013236 h 2064956"/>
              <a:gd name="connsiteX7" fmla="*/ 52092 w 2067441"/>
              <a:gd name="connsiteY7" fmla="*/ 1173200 h 2064956"/>
              <a:gd name="connsiteX8" fmla="*/ 0 w 2067441"/>
              <a:gd name="connsiteY8" fmla="*/ 1154176 h 2064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7441" h="2064956">
                <a:moveTo>
                  <a:pt x="0" y="1154176"/>
                </a:moveTo>
                <a:lnTo>
                  <a:pt x="0" y="0"/>
                </a:lnTo>
                <a:lnTo>
                  <a:pt x="236596" y="60756"/>
                </a:lnTo>
                <a:cubicBezTo>
                  <a:pt x="1079298" y="322526"/>
                  <a:pt x="1744433" y="986800"/>
                  <a:pt x="2006540" y="1828410"/>
                </a:cubicBezTo>
                <a:lnTo>
                  <a:pt x="2067441" y="2064956"/>
                </a:lnTo>
                <a:lnTo>
                  <a:pt x="912953" y="2064956"/>
                </a:lnTo>
                <a:lnTo>
                  <a:pt x="893981" y="2013236"/>
                </a:lnTo>
                <a:cubicBezTo>
                  <a:pt x="733875" y="1635534"/>
                  <a:pt x="430627" y="1332954"/>
                  <a:pt x="52092" y="1173200"/>
                </a:cubicBezTo>
                <a:lnTo>
                  <a:pt x="0" y="11541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he-IL"/>
          </a:p>
        </p:txBody>
      </p:sp>
      <p:sp>
        <p:nvSpPr>
          <p:cNvPr id="79" name="מלבן 78">
            <a:extLst>
              <a:ext uri="{FF2B5EF4-FFF2-40B4-BE49-F238E27FC236}">
                <a16:creationId xmlns:a16="http://schemas.microsoft.com/office/drawing/2014/main" id="{384E5A51-B912-288D-E80C-47A909BA9049}"/>
              </a:ext>
            </a:extLst>
          </p:cNvPr>
          <p:cNvSpPr/>
          <p:nvPr/>
        </p:nvSpPr>
        <p:spPr>
          <a:xfrm>
            <a:off x="8264949" y="1029174"/>
            <a:ext cx="1132041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35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1926</a:t>
            </a:r>
            <a:endParaRPr lang="he-IL" sz="35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pic>
        <p:nvPicPr>
          <p:cNvPr id="81" name="תמונה 80" descr="תמונה שמכילה שחור, חשיכה&#10;&#10;התיאור נוצר באופן אוטומטי">
            <a:extLst>
              <a:ext uri="{FF2B5EF4-FFF2-40B4-BE49-F238E27FC236}">
                <a16:creationId xmlns:a16="http://schemas.microsoft.com/office/drawing/2014/main" id="{7768C13D-4DA8-DB5E-6000-26183218D29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556" y="1590615"/>
            <a:ext cx="673200" cy="673200"/>
          </a:xfrm>
          <a:prstGeom prst="rect">
            <a:avLst/>
          </a:prstGeom>
        </p:spPr>
      </p:pic>
      <p:sp>
        <p:nvSpPr>
          <p:cNvPr id="82" name="מלבן 81">
            <a:extLst>
              <a:ext uri="{FF2B5EF4-FFF2-40B4-BE49-F238E27FC236}">
                <a16:creationId xmlns:a16="http://schemas.microsoft.com/office/drawing/2014/main" id="{9E253ADD-B84E-1F57-8237-51BE934A36BA}"/>
              </a:ext>
            </a:extLst>
          </p:cNvPr>
          <p:cNvSpPr/>
          <p:nvPr/>
        </p:nvSpPr>
        <p:spPr>
          <a:xfrm>
            <a:off x="332893" y="759870"/>
            <a:ext cx="3594253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35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ישראלית </a:t>
            </a:r>
          </a:p>
          <a:p>
            <a:r>
              <a:rPr lang="he-IL" sz="35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בבעלות בינלאומית</a:t>
            </a:r>
            <a:endParaRPr lang="he-IL" sz="35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pic>
        <p:nvPicPr>
          <p:cNvPr id="84" name="תמונה 83" descr="תמונה שמכילה שחור, חשיכה&#10;&#10;התיאור נוצר באופן אוטומטי">
            <a:extLst>
              <a:ext uri="{FF2B5EF4-FFF2-40B4-BE49-F238E27FC236}">
                <a16:creationId xmlns:a16="http://schemas.microsoft.com/office/drawing/2014/main" id="{8BFFF208-B5A0-EBEA-B347-EAF96C642882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365" y="4588103"/>
            <a:ext cx="673200" cy="673200"/>
          </a:xfrm>
          <a:prstGeom prst="rect">
            <a:avLst/>
          </a:prstGeom>
        </p:spPr>
      </p:pic>
      <p:sp>
        <p:nvSpPr>
          <p:cNvPr id="85" name="מלבן 84">
            <a:extLst>
              <a:ext uri="{FF2B5EF4-FFF2-40B4-BE49-F238E27FC236}">
                <a16:creationId xmlns:a16="http://schemas.microsoft.com/office/drawing/2014/main" id="{3795D0D3-A844-AE53-AB8B-F9EE5DF0410B}"/>
              </a:ext>
            </a:extLst>
          </p:cNvPr>
          <p:cNvSpPr/>
          <p:nvPr/>
        </p:nvSpPr>
        <p:spPr>
          <a:xfrm>
            <a:off x="8299574" y="5029202"/>
            <a:ext cx="2194832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35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קבוצת מזון</a:t>
            </a:r>
            <a:endParaRPr lang="he-IL" sz="35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pic>
        <p:nvPicPr>
          <p:cNvPr id="87" name="תמונה 86" descr="תמונה שמכילה שחור, חשיכה&#10;&#10;התיאור נוצר באופן אוטומטי">
            <a:extLst>
              <a:ext uri="{FF2B5EF4-FFF2-40B4-BE49-F238E27FC236}">
                <a16:creationId xmlns:a16="http://schemas.microsoft.com/office/drawing/2014/main" id="{FFD3382C-AEA2-A970-75BF-6D98BEE601A5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290" y="4528162"/>
            <a:ext cx="673200" cy="673200"/>
          </a:xfrm>
          <a:prstGeom prst="rect">
            <a:avLst/>
          </a:prstGeom>
        </p:spPr>
      </p:pic>
      <p:sp>
        <p:nvSpPr>
          <p:cNvPr id="88" name="מלבן 87">
            <a:extLst>
              <a:ext uri="{FF2B5EF4-FFF2-40B4-BE49-F238E27FC236}">
                <a16:creationId xmlns:a16="http://schemas.microsoft.com/office/drawing/2014/main" id="{4657A001-A9FF-9CF8-0F28-83F7CF701CB5}"/>
              </a:ext>
            </a:extLst>
          </p:cNvPr>
          <p:cNvSpPr/>
          <p:nvPr/>
        </p:nvSpPr>
        <p:spPr>
          <a:xfrm>
            <a:off x="1054460" y="5029202"/>
            <a:ext cx="2667718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35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6,000 עובדים</a:t>
            </a:r>
            <a:endParaRPr lang="he-IL" sz="35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54164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1ABE0A-1AEE-0BCE-E071-030661A3B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221CE6E0-73F1-85CB-E2A2-8147CF999DC0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2FC16686-E045-E820-FA6E-D3666AD983F1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CF76D8A7-7D82-04C2-53A4-89E5E4564AAF}"/>
              </a:ext>
            </a:extLst>
          </p:cNvPr>
          <p:cNvSpPr/>
          <p:nvPr/>
        </p:nvSpPr>
        <p:spPr>
          <a:xfrm>
            <a:off x="4346966" y="-6557"/>
            <a:ext cx="3498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הזמנת ייצור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6A111C21-2D8C-36E5-AEA7-F88061B5E589}"/>
              </a:ext>
            </a:extLst>
          </p:cNvPr>
          <p:cNvSpPr/>
          <p:nvPr/>
        </p:nvSpPr>
        <p:spPr>
          <a:xfrm>
            <a:off x="9269273" y="1118474"/>
            <a:ext cx="253466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כללי – כניסה למלאי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8CCD4084-AA17-A477-118C-8EEB5D83E5E0}"/>
              </a:ext>
            </a:extLst>
          </p:cNvPr>
          <p:cNvSpPr/>
          <p:nvPr/>
        </p:nvSpPr>
        <p:spPr>
          <a:xfrm>
            <a:off x="5669987" y="1226111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5EB7FA30-101C-4832-0AB3-626C17FAE69E}"/>
              </a:ext>
            </a:extLst>
          </p:cNvPr>
          <p:cNvSpPr/>
          <p:nvPr/>
        </p:nvSpPr>
        <p:spPr>
          <a:xfrm>
            <a:off x="2663689" y="1731932"/>
            <a:ext cx="274305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כללי – יציאה מהמלאי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9893D90B-72E3-D537-100C-8EF3384AB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6465" y="1580139"/>
            <a:ext cx="5832468" cy="504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תמונה 7" descr="תמונה שמכילה טקסט, צילום מסך, תצוגה, תוכנה&#10;&#10;התיאור נוצר באופן אוטומטי">
            <a:extLst>
              <a:ext uri="{FF2B5EF4-FFF2-40B4-BE49-F238E27FC236}">
                <a16:creationId xmlns:a16="http://schemas.microsoft.com/office/drawing/2014/main" id="{112465D6-3153-80D0-14D8-5CE85D8DEB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87" y="2207176"/>
            <a:ext cx="5400000" cy="4412963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231515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12BCE-B399-6A93-B94B-93FC248AA7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5FB336FE-8A2D-F9F9-2456-63963B438239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D791A54A-5D06-1719-23FE-22483B253A90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B98DDAC4-DE98-A404-DC45-B1F63B710282}"/>
              </a:ext>
            </a:extLst>
          </p:cNvPr>
          <p:cNvSpPr/>
          <p:nvPr/>
        </p:nvSpPr>
        <p:spPr>
          <a:xfrm>
            <a:off x="4346966" y="-6557"/>
            <a:ext cx="3498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הזמנת ייצור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A5AEFB1B-B840-66DB-B9FF-BDAB1B7DBFCB}"/>
              </a:ext>
            </a:extLst>
          </p:cNvPr>
          <p:cNvSpPr/>
          <p:nvPr/>
        </p:nvSpPr>
        <p:spPr>
          <a:xfrm>
            <a:off x="8737075" y="1118474"/>
            <a:ext cx="306686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1 – הגדרת עץ מוצר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EEDE48B7-724B-2194-F638-6C239F08D45A}"/>
              </a:ext>
            </a:extLst>
          </p:cNvPr>
          <p:cNvSpPr/>
          <p:nvPr/>
        </p:nvSpPr>
        <p:spPr>
          <a:xfrm>
            <a:off x="-2911305" y="1226111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5BDA883B-159F-9D09-C4ED-EEAC7D83FE92}"/>
              </a:ext>
            </a:extLst>
          </p:cNvPr>
          <p:cNvSpPr/>
          <p:nvPr/>
        </p:nvSpPr>
        <p:spPr>
          <a:xfrm>
            <a:off x="-7687319" y="1731932"/>
            <a:ext cx="451277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2 – ביצוע ההזמנה ובדיקת 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AEEF90-D5E8-0E9E-0F53-248E2D273D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280" y="1580138"/>
            <a:ext cx="6096002" cy="4881621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0" name="אליפסה 9">
            <a:extLst>
              <a:ext uri="{FF2B5EF4-FFF2-40B4-BE49-F238E27FC236}">
                <a16:creationId xmlns:a16="http://schemas.microsoft.com/office/drawing/2014/main" id="{5FEA5382-6F5F-FAD1-11DF-92CA767CDA40}"/>
              </a:ext>
            </a:extLst>
          </p:cNvPr>
          <p:cNvSpPr/>
          <p:nvPr/>
        </p:nvSpPr>
        <p:spPr>
          <a:xfrm>
            <a:off x="9452608" y="3267276"/>
            <a:ext cx="294896" cy="16770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אליפסה 11">
            <a:extLst>
              <a:ext uri="{FF2B5EF4-FFF2-40B4-BE49-F238E27FC236}">
                <a16:creationId xmlns:a16="http://schemas.microsoft.com/office/drawing/2014/main" id="{A48BC186-3888-2B75-BBF7-FF13A9C7018E}"/>
              </a:ext>
            </a:extLst>
          </p:cNvPr>
          <p:cNvSpPr/>
          <p:nvPr/>
        </p:nvSpPr>
        <p:spPr>
          <a:xfrm>
            <a:off x="9489595" y="3099572"/>
            <a:ext cx="294896" cy="16770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49B509E-9FC0-8FB7-B8C9-7EB81D2532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36326" y="2434215"/>
            <a:ext cx="5479303" cy="4301121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4" name="אליפסה 13">
            <a:extLst>
              <a:ext uri="{FF2B5EF4-FFF2-40B4-BE49-F238E27FC236}">
                <a16:creationId xmlns:a16="http://schemas.microsoft.com/office/drawing/2014/main" id="{BF3D2F3D-3C94-C52C-770E-E61964ABF3AE}"/>
              </a:ext>
            </a:extLst>
          </p:cNvPr>
          <p:cNvSpPr/>
          <p:nvPr/>
        </p:nvSpPr>
        <p:spPr>
          <a:xfrm>
            <a:off x="-4186215" y="3072107"/>
            <a:ext cx="227723" cy="11508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אליפסה 14">
            <a:extLst>
              <a:ext uri="{FF2B5EF4-FFF2-40B4-BE49-F238E27FC236}">
                <a16:creationId xmlns:a16="http://schemas.microsoft.com/office/drawing/2014/main" id="{011C76CA-4E48-259D-A25A-14DABF5AE836}"/>
              </a:ext>
            </a:extLst>
          </p:cNvPr>
          <p:cNvSpPr/>
          <p:nvPr/>
        </p:nvSpPr>
        <p:spPr>
          <a:xfrm>
            <a:off x="-6713742" y="4230346"/>
            <a:ext cx="365899" cy="29288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אליפסה 15">
            <a:extLst>
              <a:ext uri="{FF2B5EF4-FFF2-40B4-BE49-F238E27FC236}">
                <a16:creationId xmlns:a16="http://schemas.microsoft.com/office/drawing/2014/main" id="{04D49E8C-0B35-C7AE-30C0-646D906C776E}"/>
              </a:ext>
            </a:extLst>
          </p:cNvPr>
          <p:cNvSpPr/>
          <p:nvPr/>
        </p:nvSpPr>
        <p:spPr>
          <a:xfrm>
            <a:off x="-4301592" y="2731904"/>
            <a:ext cx="404060" cy="15861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7" name="גרפיקה 16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C6B7FFBE-D9F4-969E-227F-B52E02C05B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4564215" y="2643092"/>
            <a:ext cx="329889" cy="32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395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73DC6-30FE-32A8-28DB-BF7ABC444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EE941FCD-0834-749F-F07E-A8DFA03B72EF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556C7E49-4B12-CCBE-A353-BD8625B7356F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A74B4A53-90F2-66FB-9DD1-72BB877F2B63}"/>
              </a:ext>
            </a:extLst>
          </p:cNvPr>
          <p:cNvSpPr/>
          <p:nvPr/>
        </p:nvSpPr>
        <p:spPr>
          <a:xfrm>
            <a:off x="4346966" y="-6557"/>
            <a:ext cx="3498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הזמנת ייצור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2B6B0213-ACFE-7209-5180-24AA291C49E9}"/>
              </a:ext>
            </a:extLst>
          </p:cNvPr>
          <p:cNvSpPr/>
          <p:nvPr/>
        </p:nvSpPr>
        <p:spPr>
          <a:xfrm>
            <a:off x="8737075" y="1118474"/>
            <a:ext cx="306686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1 – הגדרת עץ מוצר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D8278614-5322-C6C0-666A-5B2E4FA30FB6}"/>
              </a:ext>
            </a:extLst>
          </p:cNvPr>
          <p:cNvSpPr/>
          <p:nvPr/>
        </p:nvSpPr>
        <p:spPr>
          <a:xfrm>
            <a:off x="5669987" y="1226111"/>
            <a:ext cx="2692146" cy="3835311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00EA627F-C652-108D-4671-A0E608D88917}"/>
              </a:ext>
            </a:extLst>
          </p:cNvPr>
          <p:cNvSpPr/>
          <p:nvPr/>
        </p:nvSpPr>
        <p:spPr>
          <a:xfrm>
            <a:off x="893973" y="1731932"/>
            <a:ext cx="451277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2 – ביצוע ההזמנה ובדיקת 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43D3BE-DF52-074D-A43F-C2C1501313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280" y="1580138"/>
            <a:ext cx="6096002" cy="4881621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0" name="אליפסה 9">
            <a:extLst>
              <a:ext uri="{FF2B5EF4-FFF2-40B4-BE49-F238E27FC236}">
                <a16:creationId xmlns:a16="http://schemas.microsoft.com/office/drawing/2014/main" id="{386EF42E-CA85-8E59-734C-D57DC5AC6E47}"/>
              </a:ext>
            </a:extLst>
          </p:cNvPr>
          <p:cNvSpPr/>
          <p:nvPr/>
        </p:nvSpPr>
        <p:spPr>
          <a:xfrm>
            <a:off x="9452608" y="3267276"/>
            <a:ext cx="294896" cy="16770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אליפסה 11">
            <a:extLst>
              <a:ext uri="{FF2B5EF4-FFF2-40B4-BE49-F238E27FC236}">
                <a16:creationId xmlns:a16="http://schemas.microsoft.com/office/drawing/2014/main" id="{12F65F5A-1619-3DB2-5B3F-8F6725FCCC9A}"/>
              </a:ext>
            </a:extLst>
          </p:cNvPr>
          <p:cNvSpPr/>
          <p:nvPr/>
        </p:nvSpPr>
        <p:spPr>
          <a:xfrm>
            <a:off x="9489595" y="3099572"/>
            <a:ext cx="294896" cy="16770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CC278BF-F047-D826-0699-0DBC158E11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6" y="2434215"/>
            <a:ext cx="5479303" cy="4301121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4" name="אליפסה 13">
            <a:extLst>
              <a:ext uri="{FF2B5EF4-FFF2-40B4-BE49-F238E27FC236}">
                <a16:creationId xmlns:a16="http://schemas.microsoft.com/office/drawing/2014/main" id="{4F7F2730-BCD0-3CDE-459E-F9E8E2EB09BC}"/>
              </a:ext>
            </a:extLst>
          </p:cNvPr>
          <p:cNvSpPr/>
          <p:nvPr/>
        </p:nvSpPr>
        <p:spPr>
          <a:xfrm>
            <a:off x="4395077" y="3072107"/>
            <a:ext cx="227723" cy="11508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אליפסה 14">
            <a:extLst>
              <a:ext uri="{FF2B5EF4-FFF2-40B4-BE49-F238E27FC236}">
                <a16:creationId xmlns:a16="http://schemas.microsoft.com/office/drawing/2014/main" id="{02528552-97B5-BBC2-352E-3DD9E9E8402D}"/>
              </a:ext>
            </a:extLst>
          </p:cNvPr>
          <p:cNvSpPr/>
          <p:nvPr/>
        </p:nvSpPr>
        <p:spPr>
          <a:xfrm>
            <a:off x="1867550" y="4230346"/>
            <a:ext cx="365899" cy="29288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אליפסה 15">
            <a:extLst>
              <a:ext uri="{FF2B5EF4-FFF2-40B4-BE49-F238E27FC236}">
                <a16:creationId xmlns:a16="http://schemas.microsoft.com/office/drawing/2014/main" id="{985049F9-1E2F-137D-5909-F075739D5CD3}"/>
              </a:ext>
            </a:extLst>
          </p:cNvPr>
          <p:cNvSpPr/>
          <p:nvPr/>
        </p:nvSpPr>
        <p:spPr>
          <a:xfrm>
            <a:off x="4279700" y="2731904"/>
            <a:ext cx="404060" cy="15861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7" name="גרפיקה 16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8BC27BE9-DDF8-E529-D802-B4254826CA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17077" y="2643092"/>
            <a:ext cx="329889" cy="32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418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5B330-3349-E145-C70A-5DB5578C2C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71F56036-0725-8A30-BB42-F5CC25D869E5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68A7DCD5-7C28-D562-55D7-C610AFF79BEB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A79909A3-D925-7D32-2E06-93A2D23B3641}"/>
              </a:ext>
            </a:extLst>
          </p:cNvPr>
          <p:cNvSpPr/>
          <p:nvPr/>
        </p:nvSpPr>
        <p:spPr>
          <a:xfrm>
            <a:off x="4346966" y="-6557"/>
            <a:ext cx="3498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הזמנת ייצור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50FC4CAD-4B93-D1C2-1C2E-CEFE15FADEFB}"/>
              </a:ext>
            </a:extLst>
          </p:cNvPr>
          <p:cNvSpPr/>
          <p:nvPr/>
        </p:nvSpPr>
        <p:spPr>
          <a:xfrm>
            <a:off x="8133708" y="1104480"/>
            <a:ext cx="329930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3 (א) – בדיקת זמינות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D1834792-4C51-B1C8-F01E-47E6A221CD0B}"/>
              </a:ext>
            </a:extLst>
          </p:cNvPr>
          <p:cNvSpPr/>
          <p:nvPr/>
        </p:nvSpPr>
        <p:spPr>
          <a:xfrm>
            <a:off x="-6198391" y="1104480"/>
            <a:ext cx="329930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3 (ב) – בדיקת זמינות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B9176E9F-FF51-D651-A6AB-1AAEEB0BDE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46525"/>
            <a:ext cx="5707941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8" name="אליפסה 7">
            <a:extLst>
              <a:ext uri="{FF2B5EF4-FFF2-40B4-BE49-F238E27FC236}">
                <a16:creationId xmlns:a16="http://schemas.microsoft.com/office/drawing/2014/main" id="{95C4BCA3-BAF8-C91F-AC30-29AA49A3E238}"/>
              </a:ext>
            </a:extLst>
          </p:cNvPr>
          <p:cNvSpPr/>
          <p:nvPr/>
        </p:nvSpPr>
        <p:spPr>
          <a:xfrm>
            <a:off x="8902185" y="2075506"/>
            <a:ext cx="778458" cy="31605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אליפסה 17">
            <a:extLst>
              <a:ext uri="{FF2B5EF4-FFF2-40B4-BE49-F238E27FC236}">
                <a16:creationId xmlns:a16="http://schemas.microsoft.com/office/drawing/2014/main" id="{8F2FC7D5-BF37-011B-B6EC-B990910EEDF8}"/>
              </a:ext>
            </a:extLst>
          </p:cNvPr>
          <p:cNvSpPr/>
          <p:nvPr/>
        </p:nvSpPr>
        <p:spPr>
          <a:xfrm>
            <a:off x="7463002" y="3745397"/>
            <a:ext cx="1163020" cy="2411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pic>
        <p:nvPicPr>
          <p:cNvPr id="19" name="Picture 11">
            <a:extLst>
              <a:ext uri="{FF2B5EF4-FFF2-40B4-BE49-F238E27FC236}">
                <a16:creationId xmlns:a16="http://schemas.microsoft.com/office/drawing/2014/main" id="{77AEB491-6027-A7BA-F6EB-3D7559CD36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62664" y="1651552"/>
            <a:ext cx="5707941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5075AA76-A211-6B4B-53F2-999531C225D2}"/>
              </a:ext>
            </a:extLst>
          </p:cNvPr>
          <p:cNvSpPr/>
          <p:nvPr/>
        </p:nvSpPr>
        <p:spPr>
          <a:xfrm>
            <a:off x="-2755400" y="1386979"/>
            <a:ext cx="2489965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אליפסה 19">
            <a:extLst>
              <a:ext uri="{FF2B5EF4-FFF2-40B4-BE49-F238E27FC236}">
                <a16:creationId xmlns:a16="http://schemas.microsoft.com/office/drawing/2014/main" id="{B7DACDCF-A766-CF67-7563-001DFEC80539}"/>
              </a:ext>
            </a:extLst>
          </p:cNvPr>
          <p:cNvSpPr/>
          <p:nvPr/>
        </p:nvSpPr>
        <p:spPr>
          <a:xfrm>
            <a:off x="-5401597" y="2031550"/>
            <a:ext cx="778458" cy="31605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אליפסה 20">
            <a:extLst>
              <a:ext uri="{FF2B5EF4-FFF2-40B4-BE49-F238E27FC236}">
                <a16:creationId xmlns:a16="http://schemas.microsoft.com/office/drawing/2014/main" id="{25621433-CDFA-C6D5-ED82-1133EA568FCC}"/>
              </a:ext>
            </a:extLst>
          </p:cNvPr>
          <p:cNvSpPr/>
          <p:nvPr/>
        </p:nvSpPr>
        <p:spPr>
          <a:xfrm>
            <a:off x="-6951641" y="3632362"/>
            <a:ext cx="1163020" cy="2411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31377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64851-8AD9-F2DB-1EEC-2C779ABFB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842B42F6-27B5-A008-F2F9-E4CBDE661CC4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A79EBAE4-1DFC-54B6-2752-5F693C07820B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27289AA7-1113-53FD-43CC-307993554501}"/>
              </a:ext>
            </a:extLst>
          </p:cNvPr>
          <p:cNvSpPr/>
          <p:nvPr/>
        </p:nvSpPr>
        <p:spPr>
          <a:xfrm>
            <a:off x="4346966" y="-6557"/>
            <a:ext cx="3498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הזמנת ייצור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1C72459B-8C15-E5B7-A16A-025CCDDF6020}"/>
              </a:ext>
            </a:extLst>
          </p:cNvPr>
          <p:cNvSpPr/>
          <p:nvPr/>
        </p:nvSpPr>
        <p:spPr>
          <a:xfrm>
            <a:off x="8133708" y="1104480"/>
            <a:ext cx="329930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3 (א) – בדיקת זמינות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1568C3FC-10CD-71B2-9F56-D16397305B24}"/>
              </a:ext>
            </a:extLst>
          </p:cNvPr>
          <p:cNvSpPr/>
          <p:nvPr/>
        </p:nvSpPr>
        <p:spPr>
          <a:xfrm>
            <a:off x="2408641" y="1184860"/>
            <a:ext cx="329930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3 (ב) – בדיקת זמינות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723DE5CA-334A-0F00-20FC-9EBC16D128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46525"/>
            <a:ext cx="5707941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8" name="אליפסה 7">
            <a:extLst>
              <a:ext uri="{FF2B5EF4-FFF2-40B4-BE49-F238E27FC236}">
                <a16:creationId xmlns:a16="http://schemas.microsoft.com/office/drawing/2014/main" id="{2B0E09D2-82C3-6F79-90F2-243D3B05DE5C}"/>
              </a:ext>
            </a:extLst>
          </p:cNvPr>
          <p:cNvSpPr/>
          <p:nvPr/>
        </p:nvSpPr>
        <p:spPr>
          <a:xfrm>
            <a:off x="8902185" y="2075506"/>
            <a:ext cx="778458" cy="31605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אליפסה 17">
            <a:extLst>
              <a:ext uri="{FF2B5EF4-FFF2-40B4-BE49-F238E27FC236}">
                <a16:creationId xmlns:a16="http://schemas.microsoft.com/office/drawing/2014/main" id="{9BCBBFB0-9A74-9F50-63BC-7FC4208DB7C2}"/>
              </a:ext>
            </a:extLst>
          </p:cNvPr>
          <p:cNvSpPr/>
          <p:nvPr/>
        </p:nvSpPr>
        <p:spPr>
          <a:xfrm>
            <a:off x="7463002" y="3745397"/>
            <a:ext cx="1163020" cy="2411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pic>
        <p:nvPicPr>
          <p:cNvPr id="19" name="Picture 11">
            <a:extLst>
              <a:ext uri="{FF2B5EF4-FFF2-40B4-BE49-F238E27FC236}">
                <a16:creationId xmlns:a16="http://schemas.microsoft.com/office/drawing/2014/main" id="{11A9F5BD-D7AB-AFA4-2FED-CEE34ACE57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368" y="1731932"/>
            <a:ext cx="5707941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0349B9E2-3054-119B-1C8B-56DBDABFF120}"/>
              </a:ext>
            </a:extLst>
          </p:cNvPr>
          <p:cNvSpPr/>
          <p:nvPr/>
        </p:nvSpPr>
        <p:spPr>
          <a:xfrm>
            <a:off x="5851632" y="1467359"/>
            <a:ext cx="2489965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אליפסה 19">
            <a:extLst>
              <a:ext uri="{FF2B5EF4-FFF2-40B4-BE49-F238E27FC236}">
                <a16:creationId xmlns:a16="http://schemas.microsoft.com/office/drawing/2014/main" id="{BE86F141-BBE5-AEDB-119C-47FA66009E6A}"/>
              </a:ext>
            </a:extLst>
          </p:cNvPr>
          <p:cNvSpPr/>
          <p:nvPr/>
        </p:nvSpPr>
        <p:spPr>
          <a:xfrm>
            <a:off x="3205435" y="2111930"/>
            <a:ext cx="778458" cy="31605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אליפסה 20">
            <a:extLst>
              <a:ext uri="{FF2B5EF4-FFF2-40B4-BE49-F238E27FC236}">
                <a16:creationId xmlns:a16="http://schemas.microsoft.com/office/drawing/2014/main" id="{12F87F74-9994-AAA9-12DB-4AE84786377E}"/>
              </a:ext>
            </a:extLst>
          </p:cNvPr>
          <p:cNvSpPr/>
          <p:nvPr/>
        </p:nvSpPr>
        <p:spPr>
          <a:xfrm>
            <a:off x="1655391" y="3712742"/>
            <a:ext cx="1163020" cy="2411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280011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3477B-0274-AF8F-A838-E00D87B0A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56CDC87A-7CFE-C76E-9B90-30D2462F1D5C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1BD98B12-3C35-1968-842F-4B9DB1AC434F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8305F946-AFF4-540A-2B22-F3C49833EBEE}"/>
              </a:ext>
            </a:extLst>
          </p:cNvPr>
          <p:cNvSpPr/>
          <p:nvPr/>
        </p:nvSpPr>
        <p:spPr>
          <a:xfrm>
            <a:off x="4346966" y="-6557"/>
            <a:ext cx="3498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הזמנת ייצור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01692D1D-EF5A-FD25-302D-01DF64D06B59}"/>
              </a:ext>
            </a:extLst>
          </p:cNvPr>
          <p:cNvSpPr/>
          <p:nvPr/>
        </p:nvSpPr>
        <p:spPr>
          <a:xfrm>
            <a:off x="7702501" y="1104480"/>
            <a:ext cx="373050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4 – רכישת פריטים למלאי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FC648D0C-94DA-4B76-220F-BC82F6B7A67B}"/>
              </a:ext>
            </a:extLst>
          </p:cNvPr>
          <p:cNvSpPr/>
          <p:nvPr/>
        </p:nvSpPr>
        <p:spPr>
          <a:xfrm>
            <a:off x="-6457208" y="1716705"/>
            <a:ext cx="342754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5 – אישור אשף הקניות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A2D8DB00-C637-79EB-92E7-1DFA94145BD8}"/>
              </a:ext>
            </a:extLst>
          </p:cNvPr>
          <p:cNvSpPr/>
          <p:nvPr/>
        </p:nvSpPr>
        <p:spPr>
          <a:xfrm>
            <a:off x="-2657377" y="1541399"/>
            <a:ext cx="2489965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13">
            <a:extLst>
              <a:ext uri="{FF2B5EF4-FFF2-40B4-BE49-F238E27FC236}">
                <a16:creationId xmlns:a16="http://schemas.microsoft.com/office/drawing/2014/main" id="{5C18BFF2-EFCE-4864-AB0D-901D3364D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3408" y="1753852"/>
            <a:ext cx="5851634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0" name="אליפסה 9">
            <a:extLst>
              <a:ext uri="{FF2B5EF4-FFF2-40B4-BE49-F238E27FC236}">
                <a16:creationId xmlns:a16="http://schemas.microsoft.com/office/drawing/2014/main" id="{C30A3FCD-D236-2A99-3FE7-0F47EE70275C}"/>
              </a:ext>
            </a:extLst>
          </p:cNvPr>
          <p:cNvSpPr/>
          <p:nvPr/>
        </p:nvSpPr>
        <p:spPr>
          <a:xfrm>
            <a:off x="11474071" y="2887184"/>
            <a:ext cx="473561" cy="2827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2" name="גרפיקה 11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0E5E5997-FB57-A581-603B-2F3743895E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5659366">
            <a:off x="11876792" y="3031582"/>
            <a:ext cx="329889" cy="329889"/>
          </a:xfrm>
          <a:prstGeom prst="rect">
            <a:avLst/>
          </a:prstGeom>
        </p:spPr>
      </p:pic>
      <p:pic>
        <p:nvPicPr>
          <p:cNvPr id="13" name="Picture 16">
            <a:extLst>
              <a:ext uri="{FF2B5EF4-FFF2-40B4-BE49-F238E27FC236}">
                <a16:creationId xmlns:a16="http://schemas.microsoft.com/office/drawing/2014/main" id="{F85CAC8A-E151-1E46-F2A6-76BBC1A79A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13604" y="2182230"/>
            <a:ext cx="5656227" cy="450456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1306659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71174F-160C-9ED2-3633-82D80F1A7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4CB587FF-165C-8B25-20CF-637D88902BFD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16C2D2C7-ACE8-0EC6-1B38-4F5909178192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7073BE22-CF7A-82E7-076C-83F7EB1B4EC8}"/>
              </a:ext>
            </a:extLst>
          </p:cNvPr>
          <p:cNvSpPr/>
          <p:nvPr/>
        </p:nvSpPr>
        <p:spPr>
          <a:xfrm>
            <a:off x="4346966" y="-6557"/>
            <a:ext cx="3498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הזמנת ייצור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9CE43EA9-5DF1-11B1-CAE8-57B91E6AFBCA}"/>
              </a:ext>
            </a:extLst>
          </p:cNvPr>
          <p:cNvSpPr/>
          <p:nvPr/>
        </p:nvSpPr>
        <p:spPr>
          <a:xfrm>
            <a:off x="7702501" y="1104480"/>
            <a:ext cx="373050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4 – רכישת פריטים למלאי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E622DFD0-3F81-5350-EC26-DF57CF952C0E}"/>
              </a:ext>
            </a:extLst>
          </p:cNvPr>
          <p:cNvSpPr/>
          <p:nvPr/>
        </p:nvSpPr>
        <p:spPr>
          <a:xfrm>
            <a:off x="2051801" y="1642665"/>
            <a:ext cx="342754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5 – אישור אשף הקניות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1DACCD02-54C7-97AB-31B4-30A7E73FAFCA}"/>
              </a:ext>
            </a:extLst>
          </p:cNvPr>
          <p:cNvSpPr/>
          <p:nvPr/>
        </p:nvSpPr>
        <p:spPr>
          <a:xfrm>
            <a:off x="5851632" y="1467359"/>
            <a:ext cx="2489965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13">
            <a:extLst>
              <a:ext uri="{FF2B5EF4-FFF2-40B4-BE49-F238E27FC236}">
                <a16:creationId xmlns:a16="http://schemas.microsoft.com/office/drawing/2014/main" id="{F36B0C1B-3D09-0E49-BF55-5592F156C6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3408" y="1753852"/>
            <a:ext cx="5851634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0" name="אליפסה 9">
            <a:extLst>
              <a:ext uri="{FF2B5EF4-FFF2-40B4-BE49-F238E27FC236}">
                <a16:creationId xmlns:a16="http://schemas.microsoft.com/office/drawing/2014/main" id="{34A973DA-E974-C980-C125-0585090E1E2E}"/>
              </a:ext>
            </a:extLst>
          </p:cNvPr>
          <p:cNvSpPr/>
          <p:nvPr/>
        </p:nvSpPr>
        <p:spPr>
          <a:xfrm>
            <a:off x="11474071" y="2887184"/>
            <a:ext cx="473561" cy="2827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2" name="גרפיקה 11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DD12E3FE-CA28-A8D6-A9DC-1F007E688D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5659366">
            <a:off x="11876792" y="3031582"/>
            <a:ext cx="329889" cy="329889"/>
          </a:xfrm>
          <a:prstGeom prst="rect">
            <a:avLst/>
          </a:prstGeom>
        </p:spPr>
      </p:pic>
      <p:pic>
        <p:nvPicPr>
          <p:cNvPr id="13" name="Picture 16">
            <a:extLst>
              <a:ext uri="{FF2B5EF4-FFF2-40B4-BE49-F238E27FC236}">
                <a16:creationId xmlns:a16="http://schemas.microsoft.com/office/drawing/2014/main" id="{FEF310F8-0B64-11AC-F5C4-2D33D79A82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05" y="2108190"/>
            <a:ext cx="5656227" cy="450456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2356336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A54B42-DFE2-15CC-6D1D-A4F647D4C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DF8A5079-94B1-0FCA-098C-32B1FDE45513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4AB66D93-C5C2-42FB-09C4-16417FB43F43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99E74B3C-3DE1-150B-40D5-C0253759E95F}"/>
              </a:ext>
            </a:extLst>
          </p:cNvPr>
          <p:cNvSpPr/>
          <p:nvPr/>
        </p:nvSpPr>
        <p:spPr>
          <a:xfrm>
            <a:off x="4346966" y="-6557"/>
            <a:ext cx="3498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הזמנת ייצור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BD6A135E-A57D-6D87-A67E-6F05CAF58634}"/>
              </a:ext>
            </a:extLst>
          </p:cNvPr>
          <p:cNvSpPr/>
          <p:nvPr/>
        </p:nvSpPr>
        <p:spPr>
          <a:xfrm>
            <a:off x="7636649" y="1357917"/>
            <a:ext cx="280878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6 – מפת הקשרים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pic>
        <p:nvPicPr>
          <p:cNvPr id="4" name="Picture 17">
            <a:extLst>
              <a:ext uri="{FF2B5EF4-FFF2-40B4-BE49-F238E27FC236}">
                <a16:creationId xmlns:a16="http://schemas.microsoft.com/office/drawing/2014/main" id="{94925795-C8B7-C16C-48E8-9D7E95D87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186" y="1750985"/>
            <a:ext cx="9717623" cy="4859927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833810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7EA90-054A-FF65-B8C9-D92311F6B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3BB506E9-3624-9385-0A8D-A678EE7B7E28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4D0497B7-9A40-8C2D-5424-2749C593D9F0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A5026ACF-5538-65EA-490D-7F2C9380DCA1}"/>
              </a:ext>
            </a:extLst>
          </p:cNvPr>
          <p:cNvSpPr/>
          <p:nvPr/>
        </p:nvSpPr>
        <p:spPr>
          <a:xfrm>
            <a:off x="3505394" y="-63707"/>
            <a:ext cx="51812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פריט מנוהל אצוות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05725848-D462-7CAF-2064-14857271BE07}"/>
              </a:ext>
            </a:extLst>
          </p:cNvPr>
          <p:cNvSpPr/>
          <p:nvPr/>
        </p:nvSpPr>
        <p:spPr>
          <a:xfrm>
            <a:off x="8944962" y="1412868"/>
            <a:ext cx="264367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1 – כרטיס פריט 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FA3E4E9B-C519-05F7-AC63-B0002FE6ED62}"/>
              </a:ext>
            </a:extLst>
          </p:cNvPr>
          <p:cNvSpPr/>
          <p:nvPr/>
        </p:nvSpPr>
        <p:spPr>
          <a:xfrm>
            <a:off x="-6567422" y="1753902"/>
            <a:ext cx="347242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2 – תעודת משלוח רכש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1D22E2D6-009E-6E5B-4206-87D97B8C5B61}"/>
              </a:ext>
            </a:extLst>
          </p:cNvPr>
          <p:cNvSpPr/>
          <p:nvPr/>
        </p:nvSpPr>
        <p:spPr>
          <a:xfrm>
            <a:off x="-2774208" y="1467359"/>
            <a:ext cx="2489965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" name="Picture 18">
            <a:extLst>
              <a:ext uri="{FF2B5EF4-FFF2-40B4-BE49-F238E27FC236}">
                <a16:creationId xmlns:a16="http://schemas.microsoft.com/office/drawing/2014/main" id="{8D98F7D9-A4CE-5465-BA8C-BF8A95DA5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277" y="1820041"/>
            <a:ext cx="4627146" cy="4721515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8" name="אליפסה 7">
            <a:extLst>
              <a:ext uri="{FF2B5EF4-FFF2-40B4-BE49-F238E27FC236}">
                <a16:creationId xmlns:a16="http://schemas.microsoft.com/office/drawing/2014/main" id="{1AB135EB-30B8-2982-6BC0-1C55C44C7AE9}"/>
              </a:ext>
            </a:extLst>
          </p:cNvPr>
          <p:cNvSpPr/>
          <p:nvPr/>
        </p:nvSpPr>
        <p:spPr>
          <a:xfrm>
            <a:off x="10628251" y="3909492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אליפסה 13">
            <a:extLst>
              <a:ext uri="{FF2B5EF4-FFF2-40B4-BE49-F238E27FC236}">
                <a16:creationId xmlns:a16="http://schemas.microsoft.com/office/drawing/2014/main" id="{EE8584B3-611F-9772-1395-D28D82300472}"/>
              </a:ext>
            </a:extLst>
          </p:cNvPr>
          <p:cNvSpPr/>
          <p:nvPr/>
        </p:nvSpPr>
        <p:spPr>
          <a:xfrm>
            <a:off x="10571101" y="2133548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7" name="Picture 20">
            <a:extLst>
              <a:ext uri="{FF2B5EF4-FFF2-40B4-BE49-F238E27FC236}">
                <a16:creationId xmlns:a16="http://schemas.microsoft.com/office/drawing/2014/main" id="{57D96B21-1D7E-2DEA-A946-548AC6A46B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41129" y="2144440"/>
            <a:ext cx="5396873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8" name="אליפסה 17">
            <a:extLst>
              <a:ext uri="{FF2B5EF4-FFF2-40B4-BE49-F238E27FC236}">
                <a16:creationId xmlns:a16="http://schemas.microsoft.com/office/drawing/2014/main" id="{69878D0F-666B-4B30-C160-F0D3DE6B9AE0}"/>
              </a:ext>
            </a:extLst>
          </p:cNvPr>
          <p:cNvSpPr/>
          <p:nvPr/>
        </p:nvSpPr>
        <p:spPr>
          <a:xfrm>
            <a:off x="-3876419" y="5303468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40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B383C5-7505-E256-038F-A32D51FC8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3369AEF6-B7C8-E22D-42EF-7FFEDEC4D063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897BDF4D-F555-3EDF-9D86-530F51E5FBA9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E15BD0C3-FFC1-7CEC-8513-9FF2239C01FB}"/>
              </a:ext>
            </a:extLst>
          </p:cNvPr>
          <p:cNvSpPr/>
          <p:nvPr/>
        </p:nvSpPr>
        <p:spPr>
          <a:xfrm>
            <a:off x="3505394" y="-63707"/>
            <a:ext cx="51812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פריט מנוהל אצוות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3F61496E-A264-1C68-6208-8A7391D91AEA}"/>
              </a:ext>
            </a:extLst>
          </p:cNvPr>
          <p:cNvSpPr/>
          <p:nvPr/>
        </p:nvSpPr>
        <p:spPr>
          <a:xfrm>
            <a:off x="8944962" y="1412868"/>
            <a:ext cx="264367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1 – כרטיס פריט 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C9B160C2-4F1D-8E8C-74E8-072E51A8D14D}"/>
              </a:ext>
            </a:extLst>
          </p:cNvPr>
          <p:cNvSpPr/>
          <p:nvPr/>
        </p:nvSpPr>
        <p:spPr>
          <a:xfrm>
            <a:off x="2058418" y="1753902"/>
            <a:ext cx="347242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2 – תעודת משלוח רכש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80CC8F14-E0BC-8675-D3B8-5F6A29C7CCA7}"/>
              </a:ext>
            </a:extLst>
          </p:cNvPr>
          <p:cNvSpPr/>
          <p:nvPr/>
        </p:nvSpPr>
        <p:spPr>
          <a:xfrm>
            <a:off x="5851632" y="1467359"/>
            <a:ext cx="2489965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" name="Picture 18">
            <a:extLst>
              <a:ext uri="{FF2B5EF4-FFF2-40B4-BE49-F238E27FC236}">
                <a16:creationId xmlns:a16="http://schemas.microsoft.com/office/drawing/2014/main" id="{22C013FF-7DBA-0619-DEC9-307F3BECFB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277" y="1820041"/>
            <a:ext cx="4627146" cy="4721515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8" name="אליפסה 7">
            <a:extLst>
              <a:ext uri="{FF2B5EF4-FFF2-40B4-BE49-F238E27FC236}">
                <a16:creationId xmlns:a16="http://schemas.microsoft.com/office/drawing/2014/main" id="{EE152AEE-7012-53BB-4F1F-A93B35BF8880}"/>
              </a:ext>
            </a:extLst>
          </p:cNvPr>
          <p:cNvSpPr/>
          <p:nvPr/>
        </p:nvSpPr>
        <p:spPr>
          <a:xfrm>
            <a:off x="10628251" y="3909492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אליפסה 13">
            <a:extLst>
              <a:ext uri="{FF2B5EF4-FFF2-40B4-BE49-F238E27FC236}">
                <a16:creationId xmlns:a16="http://schemas.microsoft.com/office/drawing/2014/main" id="{E662525E-8DBB-E113-B819-37B79550AAB3}"/>
              </a:ext>
            </a:extLst>
          </p:cNvPr>
          <p:cNvSpPr/>
          <p:nvPr/>
        </p:nvSpPr>
        <p:spPr>
          <a:xfrm>
            <a:off x="10571101" y="2133548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7" name="Picture 20">
            <a:extLst>
              <a:ext uri="{FF2B5EF4-FFF2-40B4-BE49-F238E27FC236}">
                <a16:creationId xmlns:a16="http://schemas.microsoft.com/office/drawing/2014/main" id="{F9305A95-13A8-EF88-4894-9EB6D01CEB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11" y="2144440"/>
            <a:ext cx="5396873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8" name="אליפסה 17">
            <a:extLst>
              <a:ext uri="{FF2B5EF4-FFF2-40B4-BE49-F238E27FC236}">
                <a16:creationId xmlns:a16="http://schemas.microsoft.com/office/drawing/2014/main" id="{ACEDB32E-41BF-8113-BAD7-3F1C43EA3320}"/>
              </a:ext>
            </a:extLst>
          </p:cNvPr>
          <p:cNvSpPr/>
          <p:nvPr/>
        </p:nvSpPr>
        <p:spPr>
          <a:xfrm>
            <a:off x="4749421" y="5303468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02448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2">
                <a:lumMod val="25000"/>
                <a:lumOff val="75000"/>
                <a:alpha val="93000"/>
              </a:schemeClr>
            </a:gs>
            <a:gs pos="0">
              <a:schemeClr val="accent4">
                <a:lumMod val="45000"/>
                <a:lumOff val="55000"/>
              </a:schemeClr>
            </a:gs>
            <a:gs pos="83000">
              <a:schemeClr val="accent4">
                <a:lumMod val="45000"/>
                <a:lumOff val="55000"/>
              </a:schemeClr>
            </a:gs>
            <a:gs pos="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582F87-1C5B-D2E2-F7B4-B05382E92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חלב | משקאות שוקו, פונץ' בננה | תנובה, יטבתה - שופרסל">
            <a:extLst>
              <a:ext uri="{FF2B5EF4-FFF2-40B4-BE49-F238E27FC236}">
                <a16:creationId xmlns:a16="http://schemas.microsoft.com/office/drawing/2014/main" id="{992CFE75-4B55-7B71-EF99-F4EF3D11F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32931">
            <a:off x="-1955368" y="62794"/>
            <a:ext cx="3474066" cy="3474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תמונה 19">
            <a:extLst>
              <a:ext uri="{FF2B5EF4-FFF2-40B4-BE49-F238E27FC236}">
                <a16:creationId xmlns:a16="http://schemas.microsoft.com/office/drawing/2014/main" id="{9C3BB692-434A-1224-B8EF-CD32F6102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7842" y="1237756"/>
            <a:ext cx="2857500" cy="2857500"/>
          </a:xfrm>
          <a:prstGeom prst="rect">
            <a:avLst/>
          </a:prstGeom>
        </p:spPr>
      </p:pic>
      <p:pic>
        <p:nvPicPr>
          <p:cNvPr id="21" name="תמונה 20">
            <a:extLst>
              <a:ext uri="{FF2B5EF4-FFF2-40B4-BE49-F238E27FC236}">
                <a16:creationId xmlns:a16="http://schemas.microsoft.com/office/drawing/2014/main" id="{AC30C1C1-3B38-C66F-4C30-38A989159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689529">
            <a:off x="-15358" y="2756792"/>
            <a:ext cx="2857500" cy="2857500"/>
          </a:xfrm>
          <a:prstGeom prst="rect">
            <a:avLst/>
          </a:prstGeom>
        </p:spPr>
      </p:pic>
      <p:pic>
        <p:nvPicPr>
          <p:cNvPr id="22" name="תמונה 21">
            <a:extLst>
              <a:ext uri="{FF2B5EF4-FFF2-40B4-BE49-F238E27FC236}">
                <a16:creationId xmlns:a16="http://schemas.microsoft.com/office/drawing/2014/main" id="{7A0A44B9-9DAA-C1F2-EE1D-3192F72C98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397998">
            <a:off x="630597" y="3784059"/>
            <a:ext cx="3873177" cy="2582118"/>
          </a:xfrm>
          <a:prstGeom prst="rect">
            <a:avLst/>
          </a:prstGeom>
        </p:spPr>
      </p:pic>
      <p:pic>
        <p:nvPicPr>
          <p:cNvPr id="23" name="תמונה 22">
            <a:extLst>
              <a:ext uri="{FF2B5EF4-FFF2-40B4-BE49-F238E27FC236}">
                <a16:creationId xmlns:a16="http://schemas.microsoft.com/office/drawing/2014/main" id="{5477221E-8EF2-F619-D95D-6EF38BE90C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36660">
            <a:off x="1730026" y="4172576"/>
            <a:ext cx="2857500" cy="2857500"/>
          </a:xfrm>
          <a:prstGeom prst="rect">
            <a:avLst/>
          </a:prstGeom>
        </p:spPr>
      </p:pic>
      <p:sp>
        <p:nvSpPr>
          <p:cNvPr id="8" name="צורה חופשית: צורה 7">
            <a:extLst>
              <a:ext uri="{FF2B5EF4-FFF2-40B4-BE49-F238E27FC236}">
                <a16:creationId xmlns:a16="http://schemas.microsoft.com/office/drawing/2014/main" id="{3C58394C-01E1-467F-D5A0-C0795CFCC325}"/>
              </a:ext>
            </a:extLst>
          </p:cNvPr>
          <p:cNvSpPr/>
          <p:nvPr/>
        </p:nvSpPr>
        <p:spPr>
          <a:xfrm>
            <a:off x="586154" y="-2368062"/>
            <a:ext cx="117231" cy="103224"/>
          </a:xfrm>
          <a:custGeom>
            <a:avLst/>
            <a:gdLst>
              <a:gd name="connsiteX0" fmla="*/ 0 w 117231"/>
              <a:gd name="connsiteY0" fmla="*/ 0 h 103224"/>
              <a:gd name="connsiteX1" fmla="*/ 117231 w 117231"/>
              <a:gd name="connsiteY1" fmla="*/ 70339 h 103224"/>
              <a:gd name="connsiteX2" fmla="*/ 100997 w 117231"/>
              <a:gd name="connsiteY2" fmla="*/ 93908 h 103224"/>
              <a:gd name="connsiteX3" fmla="*/ 94601 w 117231"/>
              <a:gd name="connsiteY3" fmla="*/ 103224 h 103224"/>
              <a:gd name="connsiteX4" fmla="*/ 0 w 117231"/>
              <a:gd name="connsiteY4" fmla="*/ 0 h 10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231" h="103224">
                <a:moveTo>
                  <a:pt x="0" y="0"/>
                </a:moveTo>
                <a:lnTo>
                  <a:pt x="117231" y="70339"/>
                </a:lnTo>
                <a:cubicBezTo>
                  <a:pt x="117231" y="70339"/>
                  <a:pt x="111698" y="78345"/>
                  <a:pt x="100997" y="93908"/>
                </a:cubicBezTo>
                <a:lnTo>
                  <a:pt x="94601" y="103224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he-IL"/>
          </a:p>
        </p:txBody>
      </p:sp>
      <p:sp>
        <p:nvSpPr>
          <p:cNvPr id="6" name="צורה חופשית: צורה 5">
            <a:extLst>
              <a:ext uri="{FF2B5EF4-FFF2-40B4-BE49-F238E27FC236}">
                <a16:creationId xmlns:a16="http://schemas.microsoft.com/office/drawing/2014/main" id="{A32F26C7-DC49-4AB3-05CE-A9798F22E1C2}"/>
              </a:ext>
            </a:extLst>
          </p:cNvPr>
          <p:cNvSpPr/>
          <p:nvPr/>
        </p:nvSpPr>
        <p:spPr>
          <a:xfrm>
            <a:off x="893517" y="0"/>
            <a:ext cx="11298483" cy="6904579"/>
          </a:xfrm>
          <a:custGeom>
            <a:avLst/>
            <a:gdLst>
              <a:gd name="connsiteX0" fmla="*/ 632722 w 11267778"/>
              <a:gd name="connsiteY0" fmla="*/ 0 h 6871107"/>
              <a:gd name="connsiteX1" fmla="*/ 11267778 w 11267778"/>
              <a:gd name="connsiteY1" fmla="*/ 0 h 6871107"/>
              <a:gd name="connsiteX2" fmla="*/ 11267778 w 11267778"/>
              <a:gd name="connsiteY2" fmla="*/ 6871107 h 6871107"/>
              <a:gd name="connsiteX3" fmla="*/ 4796971 w 11267778"/>
              <a:gd name="connsiteY3" fmla="*/ 6871107 h 6871107"/>
              <a:gd name="connsiteX4" fmla="*/ 4799571 w 11267778"/>
              <a:gd name="connsiteY4" fmla="*/ 6747326 h 6871107"/>
              <a:gd name="connsiteX5" fmla="*/ 4421502 w 11267778"/>
              <a:gd name="connsiteY5" fmla="*/ 5657080 h 6871107"/>
              <a:gd name="connsiteX6" fmla="*/ 2522364 w 11267778"/>
              <a:gd name="connsiteY6" fmla="*/ 5070926 h 6871107"/>
              <a:gd name="connsiteX7" fmla="*/ 3061625 w 11267778"/>
              <a:gd name="connsiteY7" fmla="*/ 3828280 h 6871107"/>
              <a:gd name="connsiteX8" fmla="*/ 1373502 w 11267778"/>
              <a:gd name="connsiteY8" fmla="*/ 3289019 h 6871107"/>
              <a:gd name="connsiteX9" fmla="*/ 1654856 w 11267778"/>
              <a:gd name="connsiteY9" fmla="*/ 2022926 h 6871107"/>
              <a:gd name="connsiteX10" fmla="*/ 13625 w 11267778"/>
              <a:gd name="connsiteY10" fmla="*/ 1225757 h 6871107"/>
              <a:gd name="connsiteX11" fmla="*/ 623542 w 11267778"/>
              <a:gd name="connsiteY11" fmla="*/ 16689 h 6871107"/>
              <a:gd name="connsiteX12" fmla="*/ 632722 w 11267778"/>
              <a:gd name="connsiteY12" fmla="*/ 0 h 6871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67778" h="6871107">
                <a:moveTo>
                  <a:pt x="632722" y="0"/>
                </a:moveTo>
                <a:lnTo>
                  <a:pt x="11267778" y="0"/>
                </a:lnTo>
                <a:lnTo>
                  <a:pt x="11267778" y="6871107"/>
                </a:lnTo>
                <a:lnTo>
                  <a:pt x="4796971" y="6871107"/>
                </a:lnTo>
                <a:lnTo>
                  <a:pt x="4799571" y="6747326"/>
                </a:lnTo>
                <a:cubicBezTo>
                  <a:pt x="4778079" y="6321388"/>
                  <a:pt x="4528964" y="5879819"/>
                  <a:pt x="4421502" y="5657080"/>
                </a:cubicBezTo>
                <a:cubicBezTo>
                  <a:pt x="4206579" y="5211603"/>
                  <a:pt x="2749010" y="5375726"/>
                  <a:pt x="2522364" y="5070926"/>
                </a:cubicBezTo>
                <a:cubicBezTo>
                  <a:pt x="2295718" y="4766126"/>
                  <a:pt x="3253102" y="4125264"/>
                  <a:pt x="3061625" y="3828280"/>
                </a:cubicBezTo>
                <a:cubicBezTo>
                  <a:pt x="2870148" y="3531296"/>
                  <a:pt x="1607963" y="3589911"/>
                  <a:pt x="1373502" y="3289019"/>
                </a:cubicBezTo>
                <a:cubicBezTo>
                  <a:pt x="1139041" y="2988127"/>
                  <a:pt x="1881502" y="2366803"/>
                  <a:pt x="1654856" y="2022926"/>
                </a:cubicBezTo>
                <a:cubicBezTo>
                  <a:pt x="1428210" y="1679049"/>
                  <a:pt x="154302" y="1659511"/>
                  <a:pt x="13625" y="1225757"/>
                </a:cubicBezTo>
                <a:cubicBezTo>
                  <a:pt x="-83090" y="927551"/>
                  <a:pt x="357670" y="468657"/>
                  <a:pt x="623542" y="16689"/>
                </a:cubicBezTo>
                <a:lnTo>
                  <a:pt x="632722" y="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he-IL"/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71C83FA2-B7B9-DF80-CE31-81A4A106DC4B}"/>
              </a:ext>
            </a:extLst>
          </p:cNvPr>
          <p:cNvSpPr/>
          <p:nvPr/>
        </p:nvSpPr>
        <p:spPr>
          <a:xfrm>
            <a:off x="0" y="-599"/>
            <a:ext cx="5999293" cy="6904579"/>
          </a:xfrm>
          <a:custGeom>
            <a:avLst/>
            <a:gdLst>
              <a:gd name="connsiteX0" fmla="*/ 0 w 5723793"/>
              <a:gd name="connsiteY0" fmla="*/ 0 h 6871107"/>
              <a:gd name="connsiteX1" fmla="*/ 1556944 w 5723793"/>
              <a:gd name="connsiteY1" fmla="*/ 0 h 6871107"/>
              <a:gd name="connsiteX2" fmla="*/ 1547764 w 5723793"/>
              <a:gd name="connsiteY2" fmla="*/ 16689 h 6871107"/>
              <a:gd name="connsiteX3" fmla="*/ 937847 w 5723793"/>
              <a:gd name="connsiteY3" fmla="*/ 1225757 h 6871107"/>
              <a:gd name="connsiteX4" fmla="*/ 2579078 w 5723793"/>
              <a:gd name="connsiteY4" fmla="*/ 2022926 h 6871107"/>
              <a:gd name="connsiteX5" fmla="*/ 2297724 w 5723793"/>
              <a:gd name="connsiteY5" fmla="*/ 3289019 h 6871107"/>
              <a:gd name="connsiteX6" fmla="*/ 3985847 w 5723793"/>
              <a:gd name="connsiteY6" fmla="*/ 3828280 h 6871107"/>
              <a:gd name="connsiteX7" fmla="*/ 3446586 w 5723793"/>
              <a:gd name="connsiteY7" fmla="*/ 5070926 h 6871107"/>
              <a:gd name="connsiteX8" fmla="*/ 5345724 w 5723793"/>
              <a:gd name="connsiteY8" fmla="*/ 5657080 h 6871107"/>
              <a:gd name="connsiteX9" fmla="*/ 5723793 w 5723793"/>
              <a:gd name="connsiteY9" fmla="*/ 6747326 h 6871107"/>
              <a:gd name="connsiteX10" fmla="*/ 5721193 w 5723793"/>
              <a:gd name="connsiteY10" fmla="*/ 6871107 h 6871107"/>
              <a:gd name="connsiteX11" fmla="*/ 0 w 5723793"/>
              <a:gd name="connsiteY11" fmla="*/ 6871107 h 6871107"/>
              <a:gd name="connsiteX12" fmla="*/ 0 w 5723793"/>
              <a:gd name="connsiteY12" fmla="*/ 0 h 6871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23793" h="6871107">
                <a:moveTo>
                  <a:pt x="0" y="0"/>
                </a:moveTo>
                <a:lnTo>
                  <a:pt x="1556944" y="0"/>
                </a:lnTo>
                <a:lnTo>
                  <a:pt x="1547764" y="16689"/>
                </a:lnTo>
                <a:cubicBezTo>
                  <a:pt x="1281892" y="468657"/>
                  <a:pt x="841132" y="927551"/>
                  <a:pt x="937847" y="1225757"/>
                </a:cubicBezTo>
                <a:cubicBezTo>
                  <a:pt x="1078524" y="1659511"/>
                  <a:pt x="2352432" y="1679049"/>
                  <a:pt x="2579078" y="2022926"/>
                </a:cubicBezTo>
                <a:cubicBezTo>
                  <a:pt x="2805724" y="2366803"/>
                  <a:pt x="2063263" y="2988127"/>
                  <a:pt x="2297724" y="3289019"/>
                </a:cubicBezTo>
                <a:cubicBezTo>
                  <a:pt x="2532185" y="3589911"/>
                  <a:pt x="3794370" y="3531296"/>
                  <a:pt x="3985847" y="3828280"/>
                </a:cubicBezTo>
                <a:cubicBezTo>
                  <a:pt x="4177324" y="4125264"/>
                  <a:pt x="3219940" y="4766126"/>
                  <a:pt x="3446586" y="5070926"/>
                </a:cubicBezTo>
                <a:cubicBezTo>
                  <a:pt x="3673232" y="5375726"/>
                  <a:pt x="5130801" y="5211603"/>
                  <a:pt x="5345724" y="5657080"/>
                </a:cubicBezTo>
                <a:cubicBezTo>
                  <a:pt x="5453186" y="5879819"/>
                  <a:pt x="5702301" y="6321388"/>
                  <a:pt x="5723793" y="6747326"/>
                </a:cubicBezTo>
                <a:lnTo>
                  <a:pt x="5721193" y="6871107"/>
                </a:lnTo>
                <a:lnTo>
                  <a:pt x="0" y="6871107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he-IL"/>
          </a:p>
        </p:txBody>
      </p:sp>
      <p:sp>
        <p:nvSpPr>
          <p:cNvPr id="17" name="מלבן 16">
            <a:extLst>
              <a:ext uri="{FF2B5EF4-FFF2-40B4-BE49-F238E27FC236}">
                <a16:creationId xmlns:a16="http://schemas.microsoft.com/office/drawing/2014/main" id="{C3106852-FC60-E5E0-661F-D1CD3445DDCB}"/>
              </a:ext>
            </a:extLst>
          </p:cNvPr>
          <p:cNvSpPr/>
          <p:nvPr/>
        </p:nvSpPr>
        <p:spPr>
          <a:xfrm>
            <a:off x="3635230" y="2438930"/>
            <a:ext cx="4921540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72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מבנה הארגון</a:t>
            </a:r>
            <a:endParaRPr lang="he-IL" sz="72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9894848"/>
      </p:ext>
    </p:extLst>
  </p:cSld>
  <p:clrMapOvr>
    <a:masterClrMapping/>
  </p:clrMapOvr>
  <p:transition spd="slow" advClick="0" advTm="180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94AB5-B452-7B65-E9D1-F50B9FFD41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98D5A43F-9800-0689-661C-D5EA82414032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907B8D72-BD79-F6F4-F2B7-37D2E4166A73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B284EBFD-2DA1-4185-BB3D-ABF6B2E076CF}"/>
              </a:ext>
            </a:extLst>
          </p:cNvPr>
          <p:cNvSpPr/>
          <p:nvPr/>
        </p:nvSpPr>
        <p:spPr>
          <a:xfrm>
            <a:off x="3505394" y="-63707"/>
            <a:ext cx="51812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פריט מנוהל אצוות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A90122ED-6419-11DC-BA4C-33832FBB5BA0}"/>
              </a:ext>
            </a:extLst>
          </p:cNvPr>
          <p:cNvSpPr/>
          <p:nvPr/>
        </p:nvSpPr>
        <p:spPr>
          <a:xfrm>
            <a:off x="7547504" y="1483787"/>
            <a:ext cx="428675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3 – מכירה תעודת משלוח רכש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09EBBED4-D1C9-6D3F-923B-79C870F6F9E5}"/>
              </a:ext>
            </a:extLst>
          </p:cNvPr>
          <p:cNvSpPr/>
          <p:nvPr/>
        </p:nvSpPr>
        <p:spPr>
          <a:xfrm>
            <a:off x="-6068061" y="2010068"/>
            <a:ext cx="416492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4 – דוח תנועות מספרי אצוות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CA04A411-7CCF-BB60-6341-50366CF77CA4}"/>
              </a:ext>
            </a:extLst>
          </p:cNvPr>
          <p:cNvSpPr/>
          <p:nvPr/>
        </p:nvSpPr>
        <p:spPr>
          <a:xfrm>
            <a:off x="-1651145" y="1467359"/>
            <a:ext cx="1498292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22">
            <a:extLst>
              <a:ext uri="{FF2B5EF4-FFF2-40B4-BE49-F238E27FC236}">
                <a16:creationId xmlns:a16="http://schemas.microsoft.com/office/drawing/2014/main" id="{C7D64837-0BAA-0CE0-3C75-3E58924E23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986" y="1874533"/>
            <a:ext cx="5396873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0" name="אליפסה 9">
            <a:extLst>
              <a:ext uri="{FF2B5EF4-FFF2-40B4-BE49-F238E27FC236}">
                <a16:creationId xmlns:a16="http://schemas.microsoft.com/office/drawing/2014/main" id="{D2708B49-0159-EDC8-332F-BB306D5AADC0}"/>
              </a:ext>
            </a:extLst>
          </p:cNvPr>
          <p:cNvSpPr/>
          <p:nvPr/>
        </p:nvSpPr>
        <p:spPr>
          <a:xfrm>
            <a:off x="7273514" y="4741241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אליפסה 11">
            <a:extLst>
              <a:ext uri="{FF2B5EF4-FFF2-40B4-BE49-F238E27FC236}">
                <a16:creationId xmlns:a16="http://schemas.microsoft.com/office/drawing/2014/main" id="{DADDB7DC-E9F2-06EF-3A79-640AAB2D1444}"/>
              </a:ext>
            </a:extLst>
          </p:cNvPr>
          <p:cNvSpPr/>
          <p:nvPr/>
        </p:nvSpPr>
        <p:spPr>
          <a:xfrm>
            <a:off x="7277166" y="4905680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23">
            <a:extLst>
              <a:ext uri="{FF2B5EF4-FFF2-40B4-BE49-F238E27FC236}">
                <a16:creationId xmlns:a16="http://schemas.microsoft.com/office/drawing/2014/main" id="{3736A4DC-11C7-C403-5C95-40B5FD2278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45597" y="2471733"/>
            <a:ext cx="5594452" cy="40828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5" name="אליפסה 14">
            <a:extLst>
              <a:ext uri="{FF2B5EF4-FFF2-40B4-BE49-F238E27FC236}">
                <a16:creationId xmlns:a16="http://schemas.microsoft.com/office/drawing/2014/main" id="{52B51952-59BB-E618-4735-5202F49E9E1E}"/>
              </a:ext>
            </a:extLst>
          </p:cNvPr>
          <p:cNvSpPr/>
          <p:nvPr/>
        </p:nvSpPr>
        <p:spPr>
          <a:xfrm>
            <a:off x="-3167305" y="3001743"/>
            <a:ext cx="1264167" cy="12338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80665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8EC618-E474-C63C-953C-A7CFC0F73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394F684A-3AE9-5F33-6F80-9D024E3BA7EC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9E107353-15BA-A6A0-FDFD-EF074AC8298F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F2364997-3202-5D1B-6CCF-942D37B39846}"/>
              </a:ext>
            </a:extLst>
          </p:cNvPr>
          <p:cNvSpPr/>
          <p:nvPr/>
        </p:nvSpPr>
        <p:spPr>
          <a:xfrm>
            <a:off x="3505394" y="-63707"/>
            <a:ext cx="51812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פריט מנוהל אצוות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1D9212BF-98CF-0788-0BFD-5FEA7DBD5418}"/>
              </a:ext>
            </a:extLst>
          </p:cNvPr>
          <p:cNvSpPr/>
          <p:nvPr/>
        </p:nvSpPr>
        <p:spPr>
          <a:xfrm>
            <a:off x="7547504" y="1483787"/>
            <a:ext cx="428675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3 – מכירה תעודת משלוח רכש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6E88EA60-A16A-B834-4641-84DCEE7A5F73}"/>
              </a:ext>
            </a:extLst>
          </p:cNvPr>
          <p:cNvSpPr/>
          <p:nvPr/>
        </p:nvSpPr>
        <p:spPr>
          <a:xfrm>
            <a:off x="1434717" y="2010068"/>
            <a:ext cx="416492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4 – דוח תנועות מספרי אצוות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1CA7AA54-A61D-1B54-0DA3-DCD9893B6C5C}"/>
              </a:ext>
            </a:extLst>
          </p:cNvPr>
          <p:cNvSpPr/>
          <p:nvPr/>
        </p:nvSpPr>
        <p:spPr>
          <a:xfrm>
            <a:off x="5851633" y="1467359"/>
            <a:ext cx="1498292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22">
            <a:extLst>
              <a:ext uri="{FF2B5EF4-FFF2-40B4-BE49-F238E27FC236}">
                <a16:creationId xmlns:a16="http://schemas.microsoft.com/office/drawing/2014/main" id="{ADDF138C-327A-3F38-A7A1-90F9409811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986" y="1874533"/>
            <a:ext cx="5396873" cy="46800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0" name="אליפסה 9">
            <a:extLst>
              <a:ext uri="{FF2B5EF4-FFF2-40B4-BE49-F238E27FC236}">
                <a16:creationId xmlns:a16="http://schemas.microsoft.com/office/drawing/2014/main" id="{9326F3FE-38EA-221D-2F1C-B8D30B62F7B2}"/>
              </a:ext>
            </a:extLst>
          </p:cNvPr>
          <p:cNvSpPr/>
          <p:nvPr/>
        </p:nvSpPr>
        <p:spPr>
          <a:xfrm>
            <a:off x="7273514" y="4741241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אליפסה 11">
            <a:extLst>
              <a:ext uri="{FF2B5EF4-FFF2-40B4-BE49-F238E27FC236}">
                <a16:creationId xmlns:a16="http://schemas.microsoft.com/office/drawing/2014/main" id="{B0111A5E-A717-3601-45AD-C8CB2CAAECCD}"/>
              </a:ext>
            </a:extLst>
          </p:cNvPr>
          <p:cNvSpPr/>
          <p:nvPr/>
        </p:nvSpPr>
        <p:spPr>
          <a:xfrm>
            <a:off x="7277166" y="4905680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23">
            <a:extLst>
              <a:ext uri="{FF2B5EF4-FFF2-40B4-BE49-F238E27FC236}">
                <a16:creationId xmlns:a16="http://schemas.microsoft.com/office/drawing/2014/main" id="{BEC5607C-56FA-333D-2999-CC854FE424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81" y="2471733"/>
            <a:ext cx="5594452" cy="40828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5" name="אליפסה 14">
            <a:extLst>
              <a:ext uri="{FF2B5EF4-FFF2-40B4-BE49-F238E27FC236}">
                <a16:creationId xmlns:a16="http://schemas.microsoft.com/office/drawing/2014/main" id="{6DF3D3FB-4035-9B7E-526D-1B427D9D8C38}"/>
              </a:ext>
            </a:extLst>
          </p:cNvPr>
          <p:cNvSpPr/>
          <p:nvPr/>
        </p:nvSpPr>
        <p:spPr>
          <a:xfrm>
            <a:off x="4335473" y="3025189"/>
            <a:ext cx="1264167" cy="12338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07073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6ECEA-4A6E-B4BA-FDD8-866EB219F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6B0FF846-4ADB-791F-4F4E-71A9BEEBAC8D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5FEF971E-F5C6-FF74-3F18-E43EEFD91E13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AA57A37F-7BF6-F674-ADF7-AC42961AC95A}"/>
              </a:ext>
            </a:extLst>
          </p:cNvPr>
          <p:cNvSpPr/>
          <p:nvPr/>
        </p:nvSpPr>
        <p:spPr>
          <a:xfrm>
            <a:off x="3505394" y="-63707"/>
            <a:ext cx="51812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פריט מנוהל אצוות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1C0382E0-5F99-062E-3E20-F7A0F69F707E}"/>
              </a:ext>
            </a:extLst>
          </p:cNvPr>
          <p:cNvSpPr/>
          <p:nvPr/>
        </p:nvSpPr>
        <p:spPr>
          <a:xfrm>
            <a:off x="9164934" y="1311945"/>
            <a:ext cx="266932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5 – ספירת 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BDD6B951-1623-059D-1301-F421F95F9BCA}"/>
              </a:ext>
            </a:extLst>
          </p:cNvPr>
          <p:cNvSpPr/>
          <p:nvPr/>
        </p:nvSpPr>
        <p:spPr>
          <a:xfrm>
            <a:off x="-5536174" y="2221336"/>
            <a:ext cx="273183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6 – תנועות 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382CDAAF-9BDD-70E3-D9DA-CF31AFA7F461}"/>
              </a:ext>
            </a:extLst>
          </p:cNvPr>
          <p:cNvSpPr/>
          <p:nvPr/>
        </p:nvSpPr>
        <p:spPr>
          <a:xfrm>
            <a:off x="-2408447" y="1467359"/>
            <a:ext cx="2260736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" name="Picture 24">
            <a:extLst>
              <a:ext uri="{FF2B5EF4-FFF2-40B4-BE49-F238E27FC236}">
                <a16:creationId xmlns:a16="http://schemas.microsoft.com/office/drawing/2014/main" id="{5994B23B-0644-1CA1-D8E1-04658676F1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411" y="1802185"/>
            <a:ext cx="5390296" cy="40828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Picture 25">
            <a:extLst>
              <a:ext uri="{FF2B5EF4-FFF2-40B4-BE49-F238E27FC236}">
                <a16:creationId xmlns:a16="http://schemas.microsoft.com/office/drawing/2014/main" id="{E9607706-FB65-ADBD-E707-4CC1A0776A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08867" y="2683001"/>
            <a:ext cx="5400420" cy="40828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4" name="אליפסה 13">
            <a:extLst>
              <a:ext uri="{FF2B5EF4-FFF2-40B4-BE49-F238E27FC236}">
                <a16:creationId xmlns:a16="http://schemas.microsoft.com/office/drawing/2014/main" id="{0B7D416C-4CC5-D4A4-5CCB-C6CD5C04A89A}"/>
              </a:ext>
            </a:extLst>
          </p:cNvPr>
          <p:cNvSpPr/>
          <p:nvPr/>
        </p:nvSpPr>
        <p:spPr>
          <a:xfrm>
            <a:off x="8233142" y="3444236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אליפסה 15">
            <a:extLst>
              <a:ext uri="{FF2B5EF4-FFF2-40B4-BE49-F238E27FC236}">
                <a16:creationId xmlns:a16="http://schemas.microsoft.com/office/drawing/2014/main" id="{4BC6F41B-A405-6765-A99F-E649CBA57177}"/>
              </a:ext>
            </a:extLst>
          </p:cNvPr>
          <p:cNvSpPr/>
          <p:nvPr/>
        </p:nvSpPr>
        <p:spPr>
          <a:xfrm>
            <a:off x="-4365390" y="5884984"/>
            <a:ext cx="1043070" cy="22625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22299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606EC5-2C55-3276-556F-633B1F1C2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0F8E59FA-B698-D714-36B2-0D36A6754CBC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5FDA1BE3-7127-D841-F6DB-FE0F8B472F82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149ACCAA-0AFD-9939-EDBE-3781B0E2F349}"/>
              </a:ext>
            </a:extLst>
          </p:cNvPr>
          <p:cNvSpPr/>
          <p:nvPr/>
        </p:nvSpPr>
        <p:spPr>
          <a:xfrm>
            <a:off x="3505394" y="-63707"/>
            <a:ext cx="51812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פריט מנוהל אצוות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2B42BEEA-0C49-FDDE-C7F3-7CA08FE7D17D}"/>
              </a:ext>
            </a:extLst>
          </p:cNvPr>
          <p:cNvSpPr/>
          <p:nvPr/>
        </p:nvSpPr>
        <p:spPr>
          <a:xfrm>
            <a:off x="9164934" y="1311945"/>
            <a:ext cx="266932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5 – ספירת 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8CC425F1-C18A-B183-34A9-CD8C6114DCA0}"/>
              </a:ext>
            </a:extLst>
          </p:cNvPr>
          <p:cNvSpPr/>
          <p:nvPr/>
        </p:nvSpPr>
        <p:spPr>
          <a:xfrm>
            <a:off x="2723906" y="2221336"/>
            <a:ext cx="273183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6 – תנועות מלאי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5BDDA49C-2D8A-B4EA-77F0-0881DD4BD221}"/>
              </a:ext>
            </a:extLst>
          </p:cNvPr>
          <p:cNvSpPr/>
          <p:nvPr/>
        </p:nvSpPr>
        <p:spPr>
          <a:xfrm>
            <a:off x="5851633" y="1467359"/>
            <a:ext cx="2260736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" name="Picture 24">
            <a:extLst>
              <a:ext uri="{FF2B5EF4-FFF2-40B4-BE49-F238E27FC236}">
                <a16:creationId xmlns:a16="http://schemas.microsoft.com/office/drawing/2014/main" id="{80B13690-55C9-7D51-46F0-227DBB77E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411" y="1802185"/>
            <a:ext cx="5390296" cy="40828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Picture 25">
            <a:extLst>
              <a:ext uri="{FF2B5EF4-FFF2-40B4-BE49-F238E27FC236}">
                <a16:creationId xmlns:a16="http://schemas.microsoft.com/office/drawing/2014/main" id="{BC0FDA0F-B94B-B325-5BFD-DACB9BF8E7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3" y="2683001"/>
            <a:ext cx="5400420" cy="408280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4" name="אליפסה 13">
            <a:extLst>
              <a:ext uri="{FF2B5EF4-FFF2-40B4-BE49-F238E27FC236}">
                <a16:creationId xmlns:a16="http://schemas.microsoft.com/office/drawing/2014/main" id="{CF4B2C09-88BF-2CCD-E913-833BD0467ED9}"/>
              </a:ext>
            </a:extLst>
          </p:cNvPr>
          <p:cNvSpPr/>
          <p:nvPr/>
        </p:nvSpPr>
        <p:spPr>
          <a:xfrm>
            <a:off x="8233142" y="3444236"/>
            <a:ext cx="390269" cy="1481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אליפסה 15">
            <a:extLst>
              <a:ext uri="{FF2B5EF4-FFF2-40B4-BE49-F238E27FC236}">
                <a16:creationId xmlns:a16="http://schemas.microsoft.com/office/drawing/2014/main" id="{519D6B9B-EA3E-8F7B-599E-D31322645690}"/>
              </a:ext>
            </a:extLst>
          </p:cNvPr>
          <p:cNvSpPr/>
          <p:nvPr/>
        </p:nvSpPr>
        <p:spPr>
          <a:xfrm>
            <a:off x="3894690" y="5884984"/>
            <a:ext cx="1043070" cy="22625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25521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624CD-A753-B949-C14E-272318554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B328C2F9-974D-3AA4-8376-63AE2D562799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FB22A246-01CF-0E76-B79D-9A61EA25FB7E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8DB469EF-61A9-4F1D-F86E-D0C6C47C1A39}"/>
              </a:ext>
            </a:extLst>
          </p:cNvPr>
          <p:cNvSpPr/>
          <p:nvPr/>
        </p:nvSpPr>
        <p:spPr>
          <a:xfrm>
            <a:off x="3777104" y="-63707"/>
            <a:ext cx="46378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טפסים מעוצבים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0526FD13-FCDD-5579-203C-6BADDBAF5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7621" y="1491108"/>
            <a:ext cx="3632073" cy="5216257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10" name="תמונה 9" descr="תמונה שמכילה טקסט, צילום מסך, תוכנה, דף אינטרנט&#10;&#10;התיאור נוצר באופן אוטומטי">
            <a:extLst>
              <a:ext uri="{FF2B5EF4-FFF2-40B4-BE49-F238E27FC236}">
                <a16:creationId xmlns:a16="http://schemas.microsoft.com/office/drawing/2014/main" id="{3F8EF947-D273-32AB-B47B-C02404D1C8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011" y="1462534"/>
            <a:ext cx="3955262" cy="5216257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4" name="תמונה 3" descr="תמונה שמכילה טקסט, צילום מסך, מספר, גופן&#10;&#10;התיאור נוצר באופן אוטומטי">
            <a:extLst>
              <a:ext uri="{FF2B5EF4-FFF2-40B4-BE49-F238E27FC236}">
                <a16:creationId xmlns:a16="http://schemas.microsoft.com/office/drawing/2014/main" id="{E1069D95-CBAE-7631-3578-DD05802D8F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2042" y="1462534"/>
            <a:ext cx="3778844" cy="5273407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741781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B3A40A-11F2-54EA-7DCE-F41C647E5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37467B16-590E-B989-F35E-5C3F4AB629B4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CA39A3D1-736F-515C-BEDF-2E4483BC743B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A6992BD0-0935-05F6-743B-B3425AFE5E2D}"/>
              </a:ext>
            </a:extLst>
          </p:cNvPr>
          <p:cNvSpPr/>
          <p:nvPr/>
        </p:nvSpPr>
        <p:spPr>
          <a:xfrm>
            <a:off x="3777104" y="-63707"/>
            <a:ext cx="46378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טפסים מעוצבים</a:t>
            </a:r>
          </a:p>
        </p:txBody>
      </p:sp>
      <p:pic>
        <p:nvPicPr>
          <p:cNvPr id="4" name="תמונה 3" descr="תמונה שמכילה טקסט, צילום מסך, תוכנה, תצוגה&#10;&#10;התיאור נוצר באופן אוטומטי">
            <a:extLst>
              <a:ext uri="{FF2B5EF4-FFF2-40B4-BE49-F238E27FC236}">
                <a16:creationId xmlns:a16="http://schemas.microsoft.com/office/drawing/2014/main" id="{0A62AB05-0EB4-AB22-29BD-0756D57F1B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419" y="1948918"/>
            <a:ext cx="10623157" cy="4271645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AE987E03-C8A3-13BC-D548-168992B559D7}"/>
              </a:ext>
            </a:extLst>
          </p:cNvPr>
          <p:cNvSpPr/>
          <p:nvPr/>
        </p:nvSpPr>
        <p:spPr>
          <a:xfrm>
            <a:off x="6854699" y="1458678"/>
            <a:ext cx="410400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שאילתה – כל הפריטים וההזמנות 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81289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E9797D-9AD4-9C56-DB69-E3ED35304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733858DB-3246-0AA1-EEA8-12A68E359DBD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3D527725-B3A2-0900-5F41-3749CE167C8C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0BC9783E-FF89-318E-62B4-AB7E600D138B}"/>
              </a:ext>
            </a:extLst>
          </p:cNvPr>
          <p:cNvSpPr/>
          <p:nvPr/>
        </p:nvSpPr>
        <p:spPr>
          <a:xfrm>
            <a:off x="3777104" y="-63707"/>
            <a:ext cx="46378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טפסים מעוצבים</a:t>
            </a: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8E0D7AA6-4B39-4BBB-DF73-395998F7B1D2}"/>
              </a:ext>
            </a:extLst>
          </p:cNvPr>
          <p:cNvSpPr/>
          <p:nvPr/>
        </p:nvSpPr>
        <p:spPr>
          <a:xfrm>
            <a:off x="3869908" y="1458678"/>
            <a:ext cx="708880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שאילתה – כל הלקוחות שיתרת החשבון שלהם גדולה מ-100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pic>
        <p:nvPicPr>
          <p:cNvPr id="3" name="תמונה 2" descr="תמונה שמכילה טקסט, צילום מסך, תוכנה, תצוגה&#10;&#10;התיאור נוצר באופן אוטומטי">
            <a:extLst>
              <a:ext uri="{FF2B5EF4-FFF2-40B4-BE49-F238E27FC236}">
                <a16:creationId xmlns:a16="http://schemas.microsoft.com/office/drawing/2014/main" id="{D4ADBD6C-9603-49DA-A0BC-BC8644623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371" y="2031117"/>
            <a:ext cx="9946337" cy="4283891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064770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42268-9B6B-87CB-7DB8-DA116AEC59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F86E4DAF-86D1-081C-86F0-AB5E9AEB26D3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E748EA52-1A0A-DB6C-55F6-C8C3B0D29140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CBF50F89-9219-E90F-556C-D565B7F766A6}"/>
              </a:ext>
            </a:extLst>
          </p:cNvPr>
          <p:cNvSpPr/>
          <p:nvPr/>
        </p:nvSpPr>
        <p:spPr>
          <a:xfrm>
            <a:off x="4241175" y="-63707"/>
            <a:ext cx="370967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הוספת שדות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E361D0FD-6B6F-E66E-FCD7-52FBD90E5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760" y="1302871"/>
            <a:ext cx="5730239" cy="2959598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8C80C39C-FB45-BC4A-42EE-E6EC7919D2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91422"/>
            <a:ext cx="6325633" cy="2759581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18" name="תמונה 17">
            <a:extLst>
              <a:ext uri="{FF2B5EF4-FFF2-40B4-BE49-F238E27FC236}">
                <a16:creationId xmlns:a16="http://schemas.microsoft.com/office/drawing/2014/main" id="{BAFC6905-BC4E-11FE-F159-FB574BB6B6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2840" y="4456839"/>
            <a:ext cx="7050110" cy="2301875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22" name="צורה חופשית: צורה 21">
            <a:extLst>
              <a:ext uri="{FF2B5EF4-FFF2-40B4-BE49-F238E27FC236}">
                <a16:creationId xmlns:a16="http://schemas.microsoft.com/office/drawing/2014/main" id="{BC06AC04-0329-DCDC-3471-DFB98B4075C7}"/>
              </a:ext>
            </a:extLst>
          </p:cNvPr>
          <p:cNvSpPr/>
          <p:nvPr/>
        </p:nvSpPr>
        <p:spPr>
          <a:xfrm>
            <a:off x="4175760" y="974929"/>
            <a:ext cx="5044440" cy="670991"/>
          </a:xfrm>
          <a:custGeom>
            <a:avLst/>
            <a:gdLst>
              <a:gd name="connsiteX0" fmla="*/ 5044440 w 5044440"/>
              <a:gd name="connsiteY0" fmla="*/ 213791 h 670991"/>
              <a:gd name="connsiteX1" fmla="*/ 4404360 w 5044440"/>
              <a:gd name="connsiteY1" fmla="*/ 30911 h 670991"/>
              <a:gd name="connsiteX2" fmla="*/ 3078480 w 5044440"/>
              <a:gd name="connsiteY2" fmla="*/ 168071 h 670991"/>
              <a:gd name="connsiteX3" fmla="*/ 2804160 w 5044440"/>
              <a:gd name="connsiteY3" fmla="*/ 431 h 670991"/>
              <a:gd name="connsiteX4" fmla="*/ 1691640 w 5044440"/>
              <a:gd name="connsiteY4" fmla="*/ 229031 h 670991"/>
              <a:gd name="connsiteX5" fmla="*/ 1417320 w 5044440"/>
              <a:gd name="connsiteY5" fmla="*/ 488111 h 670991"/>
              <a:gd name="connsiteX6" fmla="*/ 381000 w 5044440"/>
              <a:gd name="connsiteY6" fmla="*/ 137591 h 670991"/>
              <a:gd name="connsiteX7" fmla="*/ 0 w 5044440"/>
              <a:gd name="connsiteY7" fmla="*/ 670991 h 670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44440" h="670991">
                <a:moveTo>
                  <a:pt x="5044440" y="213791"/>
                </a:moveTo>
                <a:cubicBezTo>
                  <a:pt x="4888230" y="126161"/>
                  <a:pt x="4732020" y="38531"/>
                  <a:pt x="4404360" y="30911"/>
                </a:cubicBezTo>
                <a:cubicBezTo>
                  <a:pt x="4076700" y="23291"/>
                  <a:pt x="3345180" y="173151"/>
                  <a:pt x="3078480" y="168071"/>
                </a:cubicBezTo>
                <a:cubicBezTo>
                  <a:pt x="2811780" y="162991"/>
                  <a:pt x="3035300" y="-9729"/>
                  <a:pt x="2804160" y="431"/>
                </a:cubicBezTo>
                <a:cubicBezTo>
                  <a:pt x="2573020" y="10591"/>
                  <a:pt x="1922780" y="147751"/>
                  <a:pt x="1691640" y="229031"/>
                </a:cubicBezTo>
                <a:cubicBezTo>
                  <a:pt x="1460500" y="310311"/>
                  <a:pt x="1635760" y="503351"/>
                  <a:pt x="1417320" y="488111"/>
                </a:cubicBezTo>
                <a:cubicBezTo>
                  <a:pt x="1198880" y="472871"/>
                  <a:pt x="617220" y="107111"/>
                  <a:pt x="381000" y="137591"/>
                </a:cubicBezTo>
                <a:cubicBezTo>
                  <a:pt x="144780" y="168071"/>
                  <a:pt x="72390" y="419531"/>
                  <a:pt x="0" y="670991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4" name="צורה חופשית: צורה 23">
            <a:extLst>
              <a:ext uri="{FF2B5EF4-FFF2-40B4-BE49-F238E27FC236}">
                <a16:creationId xmlns:a16="http://schemas.microsoft.com/office/drawing/2014/main" id="{9FE555C6-B8C6-981F-F847-DAC730761396}"/>
              </a:ext>
            </a:extLst>
          </p:cNvPr>
          <p:cNvSpPr/>
          <p:nvPr/>
        </p:nvSpPr>
        <p:spPr>
          <a:xfrm>
            <a:off x="3947160" y="4251475"/>
            <a:ext cx="3322321" cy="493915"/>
          </a:xfrm>
          <a:custGeom>
            <a:avLst/>
            <a:gdLst>
              <a:gd name="connsiteX0" fmla="*/ 0 w 2648907"/>
              <a:gd name="connsiteY0" fmla="*/ 46205 h 320525"/>
              <a:gd name="connsiteX1" fmla="*/ 899160 w 2648907"/>
              <a:gd name="connsiteY1" fmla="*/ 213845 h 320525"/>
              <a:gd name="connsiteX2" fmla="*/ 1645920 w 2648907"/>
              <a:gd name="connsiteY2" fmla="*/ 485 h 320525"/>
              <a:gd name="connsiteX3" fmla="*/ 2103120 w 2648907"/>
              <a:gd name="connsiteY3" fmla="*/ 152885 h 320525"/>
              <a:gd name="connsiteX4" fmla="*/ 2590800 w 2648907"/>
              <a:gd name="connsiteY4" fmla="*/ 61445 h 320525"/>
              <a:gd name="connsiteX5" fmla="*/ 2621280 w 2648907"/>
              <a:gd name="connsiteY5" fmla="*/ 320525 h 32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48907" h="320525">
                <a:moveTo>
                  <a:pt x="0" y="46205"/>
                </a:moveTo>
                <a:cubicBezTo>
                  <a:pt x="312420" y="133835"/>
                  <a:pt x="624840" y="221465"/>
                  <a:pt x="899160" y="213845"/>
                </a:cubicBezTo>
                <a:cubicBezTo>
                  <a:pt x="1173480" y="206225"/>
                  <a:pt x="1445260" y="10645"/>
                  <a:pt x="1645920" y="485"/>
                </a:cubicBezTo>
                <a:cubicBezTo>
                  <a:pt x="1846580" y="-9675"/>
                  <a:pt x="1945640" y="142725"/>
                  <a:pt x="2103120" y="152885"/>
                </a:cubicBezTo>
                <a:cubicBezTo>
                  <a:pt x="2260600" y="163045"/>
                  <a:pt x="2504440" y="33505"/>
                  <a:pt x="2590800" y="61445"/>
                </a:cubicBezTo>
                <a:cubicBezTo>
                  <a:pt x="2677160" y="89385"/>
                  <a:pt x="2649220" y="204955"/>
                  <a:pt x="2621280" y="320525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11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2B82E5-863C-BACE-C205-754520DE5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C03A8C76-3803-4940-96C9-05E8505F04AE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74D0CDAB-842F-944B-B42D-BA357B9DED8A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06B5C883-7092-2284-0538-B8B0A7796082}"/>
              </a:ext>
            </a:extLst>
          </p:cNvPr>
          <p:cNvSpPr/>
          <p:nvPr/>
        </p:nvSpPr>
        <p:spPr>
          <a:xfrm>
            <a:off x="3511809" y="-63707"/>
            <a:ext cx="51684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פעילות חשבונאית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54710782-2618-93D5-5165-44F3999763FD}"/>
              </a:ext>
            </a:extLst>
          </p:cNvPr>
          <p:cNvSpPr/>
          <p:nvPr/>
        </p:nvSpPr>
        <p:spPr>
          <a:xfrm>
            <a:off x="8773801" y="1311945"/>
            <a:ext cx="306045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1 – דוח גיול לקוחות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77C8572F-1E4C-1680-3B06-BD1457531FBB}"/>
              </a:ext>
            </a:extLst>
          </p:cNvPr>
          <p:cNvSpPr/>
          <p:nvPr/>
        </p:nvSpPr>
        <p:spPr>
          <a:xfrm>
            <a:off x="-5502838" y="1441963"/>
            <a:ext cx="273664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2 – גביית תשלום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A87DD997-1F3E-B652-D0AD-B9BBF2C9B0D0}"/>
              </a:ext>
            </a:extLst>
          </p:cNvPr>
          <p:cNvSpPr/>
          <p:nvPr/>
        </p:nvSpPr>
        <p:spPr>
          <a:xfrm>
            <a:off x="-2408447" y="1467359"/>
            <a:ext cx="2260736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29">
            <a:extLst>
              <a:ext uri="{FF2B5EF4-FFF2-40B4-BE49-F238E27FC236}">
                <a16:creationId xmlns:a16="http://schemas.microsoft.com/office/drawing/2014/main" id="{1B06C795-A6BE-5068-045D-CD8067EA88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369" y="1773610"/>
            <a:ext cx="5643252" cy="4534337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10" name="Picture 31">
            <a:extLst>
              <a:ext uri="{FF2B5EF4-FFF2-40B4-BE49-F238E27FC236}">
                <a16:creationId xmlns:a16="http://schemas.microsoft.com/office/drawing/2014/main" id="{801D26EC-6C69-66B0-753D-3675A9BFDC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98489" y="1878231"/>
            <a:ext cx="5090041" cy="473387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2" name="אליפסה 11">
            <a:extLst>
              <a:ext uri="{FF2B5EF4-FFF2-40B4-BE49-F238E27FC236}">
                <a16:creationId xmlns:a16="http://schemas.microsoft.com/office/drawing/2014/main" id="{307803FE-E332-0D4B-FC49-9E632FAA8AED}"/>
              </a:ext>
            </a:extLst>
          </p:cNvPr>
          <p:cNvSpPr/>
          <p:nvPr/>
        </p:nvSpPr>
        <p:spPr>
          <a:xfrm>
            <a:off x="-7498489" y="5654036"/>
            <a:ext cx="229010" cy="21336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גרפיקה 12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EFB723C5-6F96-8101-0C76-BA031C15EA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8248387">
            <a:off x="-7674180" y="5759606"/>
            <a:ext cx="329889" cy="32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617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11EF47-1556-25CE-21AD-918C18CF6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FB49E040-6BC6-8246-1218-82FFA447F5F2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812C6D1E-339F-E6D4-5A25-E64FFFD44B81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D1F37417-BE4E-747A-A49E-8C6E2B062137}"/>
              </a:ext>
            </a:extLst>
          </p:cNvPr>
          <p:cNvSpPr/>
          <p:nvPr/>
        </p:nvSpPr>
        <p:spPr>
          <a:xfrm>
            <a:off x="3511809" y="-63707"/>
            <a:ext cx="51684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פעילות חשבונאית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085BD653-B93E-4697-3829-857458BDDB0E}"/>
              </a:ext>
            </a:extLst>
          </p:cNvPr>
          <p:cNvSpPr/>
          <p:nvPr/>
        </p:nvSpPr>
        <p:spPr>
          <a:xfrm>
            <a:off x="8773801" y="1311945"/>
            <a:ext cx="306045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1 – דוח גיול לקוחות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5BF84F22-B0B8-ABF8-1806-54AE4FC0BB89}"/>
              </a:ext>
            </a:extLst>
          </p:cNvPr>
          <p:cNvSpPr/>
          <p:nvPr/>
        </p:nvSpPr>
        <p:spPr>
          <a:xfrm>
            <a:off x="2757242" y="1441963"/>
            <a:ext cx="273664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2 – גביית תשלום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DD0CAFFF-8CDA-D8F5-7D2E-146F7EEBB1E2}"/>
              </a:ext>
            </a:extLst>
          </p:cNvPr>
          <p:cNvSpPr/>
          <p:nvPr/>
        </p:nvSpPr>
        <p:spPr>
          <a:xfrm>
            <a:off x="5851633" y="1467359"/>
            <a:ext cx="2260736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29">
            <a:extLst>
              <a:ext uri="{FF2B5EF4-FFF2-40B4-BE49-F238E27FC236}">
                <a16:creationId xmlns:a16="http://schemas.microsoft.com/office/drawing/2014/main" id="{DA53DD20-0E85-AD26-1FFC-EDD85842CC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369" y="1773610"/>
            <a:ext cx="5643252" cy="4534337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10" name="Picture 31">
            <a:extLst>
              <a:ext uri="{FF2B5EF4-FFF2-40B4-BE49-F238E27FC236}">
                <a16:creationId xmlns:a16="http://schemas.microsoft.com/office/drawing/2014/main" id="{ECFD671E-7508-9671-3D0E-DA99283093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91" y="1878231"/>
            <a:ext cx="5090041" cy="473387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2" name="אליפסה 11">
            <a:extLst>
              <a:ext uri="{FF2B5EF4-FFF2-40B4-BE49-F238E27FC236}">
                <a16:creationId xmlns:a16="http://schemas.microsoft.com/office/drawing/2014/main" id="{FA33C669-4E69-69A1-802D-30435E525CAC}"/>
              </a:ext>
            </a:extLst>
          </p:cNvPr>
          <p:cNvSpPr/>
          <p:nvPr/>
        </p:nvSpPr>
        <p:spPr>
          <a:xfrm>
            <a:off x="761591" y="5654036"/>
            <a:ext cx="229010" cy="21336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גרפיקה 12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B02A4226-6741-B5BD-7639-70808BD19D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8248387">
            <a:off x="585900" y="5759606"/>
            <a:ext cx="329889" cy="32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429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2">
                <a:lumMod val="25000"/>
                <a:lumOff val="75000"/>
                <a:alpha val="93000"/>
              </a:schemeClr>
            </a:gs>
            <a:gs pos="0">
              <a:schemeClr val="accent4">
                <a:lumMod val="45000"/>
                <a:lumOff val="55000"/>
              </a:schemeClr>
            </a:gs>
            <a:gs pos="83000">
              <a:schemeClr val="accent4">
                <a:lumMod val="45000"/>
                <a:lumOff val="55000"/>
              </a:schemeClr>
            </a:gs>
            <a:gs pos="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B5195F-E172-8B06-279F-94773347B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צורה חופשית: צורה 5">
            <a:extLst>
              <a:ext uri="{FF2B5EF4-FFF2-40B4-BE49-F238E27FC236}">
                <a16:creationId xmlns:a16="http://schemas.microsoft.com/office/drawing/2014/main" id="{45820761-5BD2-19DA-B431-252AE22100A9}"/>
              </a:ext>
            </a:extLst>
          </p:cNvPr>
          <p:cNvSpPr/>
          <p:nvPr/>
        </p:nvSpPr>
        <p:spPr>
          <a:xfrm>
            <a:off x="3084092" y="0"/>
            <a:ext cx="9107907" cy="6871107"/>
          </a:xfrm>
          <a:custGeom>
            <a:avLst/>
            <a:gdLst>
              <a:gd name="connsiteX0" fmla="*/ 632722 w 11267778"/>
              <a:gd name="connsiteY0" fmla="*/ 0 h 6871107"/>
              <a:gd name="connsiteX1" fmla="*/ 11267778 w 11267778"/>
              <a:gd name="connsiteY1" fmla="*/ 0 h 6871107"/>
              <a:gd name="connsiteX2" fmla="*/ 11267778 w 11267778"/>
              <a:gd name="connsiteY2" fmla="*/ 6871107 h 6871107"/>
              <a:gd name="connsiteX3" fmla="*/ 4796971 w 11267778"/>
              <a:gd name="connsiteY3" fmla="*/ 6871107 h 6871107"/>
              <a:gd name="connsiteX4" fmla="*/ 4799571 w 11267778"/>
              <a:gd name="connsiteY4" fmla="*/ 6747326 h 6871107"/>
              <a:gd name="connsiteX5" fmla="*/ 4421502 w 11267778"/>
              <a:gd name="connsiteY5" fmla="*/ 5657080 h 6871107"/>
              <a:gd name="connsiteX6" fmla="*/ 2522364 w 11267778"/>
              <a:gd name="connsiteY6" fmla="*/ 5070926 h 6871107"/>
              <a:gd name="connsiteX7" fmla="*/ 3061625 w 11267778"/>
              <a:gd name="connsiteY7" fmla="*/ 3828280 h 6871107"/>
              <a:gd name="connsiteX8" fmla="*/ 1373502 w 11267778"/>
              <a:gd name="connsiteY8" fmla="*/ 3289019 h 6871107"/>
              <a:gd name="connsiteX9" fmla="*/ 1654856 w 11267778"/>
              <a:gd name="connsiteY9" fmla="*/ 2022926 h 6871107"/>
              <a:gd name="connsiteX10" fmla="*/ 13625 w 11267778"/>
              <a:gd name="connsiteY10" fmla="*/ 1225757 h 6871107"/>
              <a:gd name="connsiteX11" fmla="*/ 623542 w 11267778"/>
              <a:gd name="connsiteY11" fmla="*/ 16689 h 6871107"/>
              <a:gd name="connsiteX12" fmla="*/ 632722 w 11267778"/>
              <a:gd name="connsiteY12" fmla="*/ 0 h 6871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67778" h="6871107">
                <a:moveTo>
                  <a:pt x="632722" y="0"/>
                </a:moveTo>
                <a:lnTo>
                  <a:pt x="11267778" y="0"/>
                </a:lnTo>
                <a:lnTo>
                  <a:pt x="11267778" y="6871107"/>
                </a:lnTo>
                <a:lnTo>
                  <a:pt x="4796971" y="6871107"/>
                </a:lnTo>
                <a:lnTo>
                  <a:pt x="4799571" y="6747326"/>
                </a:lnTo>
                <a:cubicBezTo>
                  <a:pt x="4778079" y="6321388"/>
                  <a:pt x="4528964" y="5879819"/>
                  <a:pt x="4421502" y="5657080"/>
                </a:cubicBezTo>
                <a:cubicBezTo>
                  <a:pt x="4206579" y="5211603"/>
                  <a:pt x="2749010" y="5375726"/>
                  <a:pt x="2522364" y="5070926"/>
                </a:cubicBezTo>
                <a:cubicBezTo>
                  <a:pt x="2295718" y="4766126"/>
                  <a:pt x="3253102" y="4125264"/>
                  <a:pt x="3061625" y="3828280"/>
                </a:cubicBezTo>
                <a:cubicBezTo>
                  <a:pt x="2870148" y="3531296"/>
                  <a:pt x="1607963" y="3589911"/>
                  <a:pt x="1373502" y="3289019"/>
                </a:cubicBezTo>
                <a:cubicBezTo>
                  <a:pt x="1139041" y="2988127"/>
                  <a:pt x="1881502" y="2366803"/>
                  <a:pt x="1654856" y="2022926"/>
                </a:cubicBezTo>
                <a:cubicBezTo>
                  <a:pt x="1428210" y="1679049"/>
                  <a:pt x="154302" y="1659511"/>
                  <a:pt x="13625" y="1225757"/>
                </a:cubicBezTo>
                <a:cubicBezTo>
                  <a:pt x="-83090" y="927551"/>
                  <a:pt x="357670" y="468657"/>
                  <a:pt x="623542" y="16689"/>
                </a:cubicBezTo>
                <a:lnTo>
                  <a:pt x="632722" y="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he-IL"/>
          </a:p>
        </p:txBody>
      </p:sp>
      <p:sp>
        <p:nvSpPr>
          <p:cNvPr id="8" name="צורה חופשית: צורה 7">
            <a:extLst>
              <a:ext uri="{FF2B5EF4-FFF2-40B4-BE49-F238E27FC236}">
                <a16:creationId xmlns:a16="http://schemas.microsoft.com/office/drawing/2014/main" id="{FEE990DE-BE78-BB7C-2C47-EC1C1D95A22D}"/>
              </a:ext>
            </a:extLst>
          </p:cNvPr>
          <p:cNvSpPr/>
          <p:nvPr/>
        </p:nvSpPr>
        <p:spPr>
          <a:xfrm>
            <a:off x="586154" y="-2368062"/>
            <a:ext cx="117231" cy="103224"/>
          </a:xfrm>
          <a:custGeom>
            <a:avLst/>
            <a:gdLst>
              <a:gd name="connsiteX0" fmla="*/ 0 w 117231"/>
              <a:gd name="connsiteY0" fmla="*/ 0 h 103224"/>
              <a:gd name="connsiteX1" fmla="*/ 117231 w 117231"/>
              <a:gd name="connsiteY1" fmla="*/ 70339 h 103224"/>
              <a:gd name="connsiteX2" fmla="*/ 100997 w 117231"/>
              <a:gd name="connsiteY2" fmla="*/ 93908 h 103224"/>
              <a:gd name="connsiteX3" fmla="*/ 94601 w 117231"/>
              <a:gd name="connsiteY3" fmla="*/ 103224 h 103224"/>
              <a:gd name="connsiteX4" fmla="*/ 0 w 117231"/>
              <a:gd name="connsiteY4" fmla="*/ 0 h 10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231" h="103224">
                <a:moveTo>
                  <a:pt x="0" y="0"/>
                </a:moveTo>
                <a:lnTo>
                  <a:pt x="117231" y="70339"/>
                </a:lnTo>
                <a:cubicBezTo>
                  <a:pt x="117231" y="70339"/>
                  <a:pt x="111698" y="78345"/>
                  <a:pt x="100997" y="93908"/>
                </a:cubicBezTo>
                <a:lnTo>
                  <a:pt x="94601" y="103224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he-IL"/>
          </a:p>
        </p:txBody>
      </p:sp>
      <p:pic>
        <p:nvPicPr>
          <p:cNvPr id="1026" name="Picture 2" descr="חלב | משקאות שוקו, פונץ' בננה | תנובה, יטבתה - שופרסל">
            <a:extLst>
              <a:ext uri="{FF2B5EF4-FFF2-40B4-BE49-F238E27FC236}">
                <a16:creationId xmlns:a16="http://schemas.microsoft.com/office/drawing/2014/main" id="{A60C7C8D-446C-2377-CB5C-ED9CDF72C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32931">
            <a:off x="-110009" y="-60854"/>
            <a:ext cx="4074026" cy="4074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E406B2B1-E35C-0BFC-09B7-52E6911AC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5435" y="824842"/>
            <a:ext cx="3373681" cy="3373681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60094B50-D4A9-89F2-602C-D25A6015C9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689529">
            <a:off x="2265922" y="2544746"/>
            <a:ext cx="3408091" cy="2857500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08567B3D-51BD-FC1C-12B6-A8EFFD374E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397998">
            <a:off x="3079041" y="3421980"/>
            <a:ext cx="4276849" cy="3617476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D81535C4-5491-01E0-3D7E-77F6B60141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36660">
            <a:off x="4532154" y="4552096"/>
            <a:ext cx="3573772" cy="2857500"/>
          </a:xfrm>
          <a:prstGeom prst="rect">
            <a:avLst/>
          </a:prstGeom>
        </p:spPr>
      </p:pic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1127D453-BB3F-B17E-E95E-C9885C6B7AC8}"/>
              </a:ext>
            </a:extLst>
          </p:cNvPr>
          <p:cNvSpPr/>
          <p:nvPr/>
        </p:nvSpPr>
        <p:spPr>
          <a:xfrm>
            <a:off x="-33892" y="6589"/>
            <a:ext cx="5723793" cy="6871107"/>
          </a:xfrm>
          <a:custGeom>
            <a:avLst/>
            <a:gdLst>
              <a:gd name="connsiteX0" fmla="*/ 0 w 5723793"/>
              <a:gd name="connsiteY0" fmla="*/ 0 h 6871107"/>
              <a:gd name="connsiteX1" fmla="*/ 1556944 w 5723793"/>
              <a:gd name="connsiteY1" fmla="*/ 0 h 6871107"/>
              <a:gd name="connsiteX2" fmla="*/ 1547764 w 5723793"/>
              <a:gd name="connsiteY2" fmla="*/ 16689 h 6871107"/>
              <a:gd name="connsiteX3" fmla="*/ 937847 w 5723793"/>
              <a:gd name="connsiteY3" fmla="*/ 1225757 h 6871107"/>
              <a:gd name="connsiteX4" fmla="*/ 2579078 w 5723793"/>
              <a:gd name="connsiteY4" fmla="*/ 2022926 h 6871107"/>
              <a:gd name="connsiteX5" fmla="*/ 2297724 w 5723793"/>
              <a:gd name="connsiteY5" fmla="*/ 3289019 h 6871107"/>
              <a:gd name="connsiteX6" fmla="*/ 3985847 w 5723793"/>
              <a:gd name="connsiteY6" fmla="*/ 3828280 h 6871107"/>
              <a:gd name="connsiteX7" fmla="*/ 3446586 w 5723793"/>
              <a:gd name="connsiteY7" fmla="*/ 5070926 h 6871107"/>
              <a:gd name="connsiteX8" fmla="*/ 5345724 w 5723793"/>
              <a:gd name="connsiteY8" fmla="*/ 5657080 h 6871107"/>
              <a:gd name="connsiteX9" fmla="*/ 5723793 w 5723793"/>
              <a:gd name="connsiteY9" fmla="*/ 6747326 h 6871107"/>
              <a:gd name="connsiteX10" fmla="*/ 5721193 w 5723793"/>
              <a:gd name="connsiteY10" fmla="*/ 6871107 h 6871107"/>
              <a:gd name="connsiteX11" fmla="*/ 0 w 5723793"/>
              <a:gd name="connsiteY11" fmla="*/ 6871107 h 6871107"/>
              <a:gd name="connsiteX12" fmla="*/ 0 w 5723793"/>
              <a:gd name="connsiteY12" fmla="*/ 0 h 6871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23793" h="6871107">
                <a:moveTo>
                  <a:pt x="0" y="0"/>
                </a:moveTo>
                <a:lnTo>
                  <a:pt x="1556944" y="0"/>
                </a:lnTo>
                <a:lnTo>
                  <a:pt x="1547764" y="16689"/>
                </a:lnTo>
                <a:cubicBezTo>
                  <a:pt x="1281892" y="468657"/>
                  <a:pt x="841132" y="927551"/>
                  <a:pt x="937847" y="1225757"/>
                </a:cubicBezTo>
                <a:cubicBezTo>
                  <a:pt x="1078524" y="1659511"/>
                  <a:pt x="2352432" y="1679049"/>
                  <a:pt x="2579078" y="2022926"/>
                </a:cubicBezTo>
                <a:cubicBezTo>
                  <a:pt x="2805724" y="2366803"/>
                  <a:pt x="2063263" y="2988127"/>
                  <a:pt x="2297724" y="3289019"/>
                </a:cubicBezTo>
                <a:cubicBezTo>
                  <a:pt x="2532185" y="3589911"/>
                  <a:pt x="3794370" y="3531296"/>
                  <a:pt x="3985847" y="3828280"/>
                </a:cubicBezTo>
                <a:cubicBezTo>
                  <a:pt x="4177324" y="4125264"/>
                  <a:pt x="3219940" y="4766126"/>
                  <a:pt x="3446586" y="5070926"/>
                </a:cubicBezTo>
                <a:cubicBezTo>
                  <a:pt x="3673232" y="5375726"/>
                  <a:pt x="5130801" y="5211603"/>
                  <a:pt x="5345724" y="5657080"/>
                </a:cubicBezTo>
                <a:cubicBezTo>
                  <a:pt x="5453186" y="5879819"/>
                  <a:pt x="5702301" y="6321388"/>
                  <a:pt x="5723793" y="6747326"/>
                </a:cubicBezTo>
                <a:lnTo>
                  <a:pt x="5721193" y="6871107"/>
                </a:lnTo>
                <a:lnTo>
                  <a:pt x="0" y="6871107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he-IL"/>
          </a:p>
        </p:txBody>
      </p:sp>
      <p:sp>
        <p:nvSpPr>
          <p:cNvPr id="17" name="מלבן 16">
            <a:extLst>
              <a:ext uri="{FF2B5EF4-FFF2-40B4-BE49-F238E27FC236}">
                <a16:creationId xmlns:a16="http://schemas.microsoft.com/office/drawing/2014/main" id="{2F7C13A9-3B6E-C646-84CE-0EBE163C8AAF}"/>
              </a:ext>
            </a:extLst>
          </p:cNvPr>
          <p:cNvSpPr/>
          <p:nvPr/>
        </p:nvSpPr>
        <p:spPr>
          <a:xfrm>
            <a:off x="5870948" y="413153"/>
            <a:ext cx="4921540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72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מבנה הארגון</a:t>
            </a:r>
            <a:endParaRPr lang="he-IL" sz="72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sp>
        <p:nvSpPr>
          <p:cNvPr id="18" name="מלבן 17">
            <a:extLst>
              <a:ext uri="{FF2B5EF4-FFF2-40B4-BE49-F238E27FC236}">
                <a16:creationId xmlns:a16="http://schemas.microsoft.com/office/drawing/2014/main" id="{2605A0D7-985A-70E2-6ADC-C1A9F1E31D7C}"/>
              </a:ext>
            </a:extLst>
          </p:cNvPr>
          <p:cNvSpPr/>
          <p:nvPr/>
        </p:nvSpPr>
        <p:spPr>
          <a:xfrm>
            <a:off x="5870949" y="1804059"/>
            <a:ext cx="6077305" cy="31700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he-IL" sz="40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חלוקה </a:t>
            </a:r>
            <a:br>
              <a:rPr lang="en-US" sz="40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</a:br>
            <a:r>
              <a:rPr lang="he-IL" sz="40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לחטיבות ויחידות עסקיות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he-IL" sz="40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צוותים תומכים לכל חטיבה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he-IL" sz="40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מוצרים מגוונים</a:t>
            </a:r>
          </a:p>
          <a:p>
            <a:pPr algn="ctr"/>
            <a:endParaRPr lang="he-IL" sz="40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11773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93AC9D-268D-142C-A023-6325B6360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BF10C547-B475-4695-262A-81839C6FE85E}"/>
              </a:ext>
            </a:extLst>
          </p:cNvPr>
          <p:cNvSpPr/>
          <p:nvPr/>
        </p:nvSpPr>
        <p:spPr>
          <a:xfrm>
            <a:off x="-2" y="-6557"/>
            <a:ext cx="12192001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5" name="אליפסה 4">
            <a:extLst>
              <a:ext uri="{FF2B5EF4-FFF2-40B4-BE49-F238E27FC236}">
                <a16:creationId xmlns:a16="http://schemas.microsoft.com/office/drawing/2014/main" id="{5880BC2F-3D33-9628-B0BA-8AD4CF4C8922}"/>
              </a:ext>
            </a:extLst>
          </p:cNvPr>
          <p:cNvSpPr/>
          <p:nvPr/>
        </p:nvSpPr>
        <p:spPr>
          <a:xfrm>
            <a:off x="2696307" y="-1524000"/>
            <a:ext cx="6799384" cy="263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D4E8142D-A7F3-6C57-276D-7DF01B629528}"/>
              </a:ext>
            </a:extLst>
          </p:cNvPr>
          <p:cNvSpPr/>
          <p:nvPr/>
        </p:nvSpPr>
        <p:spPr>
          <a:xfrm>
            <a:off x="3511809" y="-63707"/>
            <a:ext cx="51684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פעילות חשבונאית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16C2648D-CB10-792D-00BC-C743C43ABD05}"/>
              </a:ext>
            </a:extLst>
          </p:cNvPr>
          <p:cNvSpPr/>
          <p:nvPr/>
        </p:nvSpPr>
        <p:spPr>
          <a:xfrm>
            <a:off x="8300915" y="1311945"/>
            <a:ext cx="353334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3 – הכנסת פרטי אשראי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F4FE8E85-ACC7-5D1F-1291-31AA1100384C}"/>
              </a:ext>
            </a:extLst>
          </p:cNvPr>
          <p:cNvSpPr/>
          <p:nvPr/>
        </p:nvSpPr>
        <p:spPr>
          <a:xfrm>
            <a:off x="2556867" y="1441963"/>
            <a:ext cx="293702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he-IL" sz="2400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" panose="00000500000000000000" pitchFamily="2" charset="-79"/>
                <a:cs typeface="Assistant" panose="00000500000000000000" pitchFamily="2" charset="-79"/>
              </a:rPr>
              <a:t>שלב 4 – ביצוע התשלום</a:t>
            </a:r>
            <a:endParaRPr lang="he-IL" sz="2400" b="1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" panose="00000500000000000000" pitchFamily="2" charset="-79"/>
              <a:cs typeface="Assistant" panose="00000500000000000000" pitchFamily="2" charset="-79"/>
            </a:endParaRPr>
          </a:p>
        </p:txBody>
      </p:sp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7AFEF6FD-18C2-5D9A-976F-C02133D213E3}"/>
              </a:ext>
            </a:extLst>
          </p:cNvPr>
          <p:cNvSpPr/>
          <p:nvPr/>
        </p:nvSpPr>
        <p:spPr>
          <a:xfrm>
            <a:off x="5851633" y="1467359"/>
            <a:ext cx="2260736" cy="3257042"/>
          </a:xfrm>
          <a:custGeom>
            <a:avLst/>
            <a:gdLst>
              <a:gd name="connsiteX0" fmla="*/ 3352800 w 3352800"/>
              <a:gd name="connsiteY0" fmla="*/ 228248 h 3093368"/>
              <a:gd name="connsiteX1" fmla="*/ 1386840 w 3352800"/>
              <a:gd name="connsiteY1" fmla="*/ 14888 h 3093368"/>
              <a:gd name="connsiteX2" fmla="*/ 304800 w 3352800"/>
              <a:gd name="connsiteY2" fmla="*/ 594008 h 3093368"/>
              <a:gd name="connsiteX3" fmla="*/ 350520 w 3352800"/>
              <a:gd name="connsiteY3" fmla="*/ 2102768 h 3093368"/>
              <a:gd name="connsiteX4" fmla="*/ 0 w 3352800"/>
              <a:gd name="connsiteY4" fmla="*/ 3093368 h 309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3093368">
                <a:moveTo>
                  <a:pt x="3352800" y="228248"/>
                </a:moveTo>
                <a:cubicBezTo>
                  <a:pt x="2623820" y="91088"/>
                  <a:pt x="1894840" y="-46072"/>
                  <a:pt x="1386840" y="14888"/>
                </a:cubicBezTo>
                <a:cubicBezTo>
                  <a:pt x="878840" y="75848"/>
                  <a:pt x="477520" y="246028"/>
                  <a:pt x="304800" y="594008"/>
                </a:cubicBezTo>
                <a:cubicBezTo>
                  <a:pt x="132080" y="941988"/>
                  <a:pt x="401320" y="1686208"/>
                  <a:pt x="350520" y="2102768"/>
                </a:cubicBezTo>
                <a:cubicBezTo>
                  <a:pt x="299720" y="2519328"/>
                  <a:pt x="149860" y="2806348"/>
                  <a:pt x="0" y="3093368"/>
                </a:cubicBezTo>
              </a:path>
            </a:pathLst>
          </a:custGeom>
          <a:noFill/>
          <a:ln w="76200">
            <a:headEnd type="oval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" name="Picture 32">
            <a:extLst>
              <a:ext uri="{FF2B5EF4-FFF2-40B4-BE49-F238E27FC236}">
                <a16:creationId xmlns:a16="http://schemas.microsoft.com/office/drawing/2014/main" id="{068BC214-A52E-C97B-F66D-64A28450D2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001" y="1804090"/>
            <a:ext cx="5522665" cy="473387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2" name="אליפסה 11">
            <a:extLst>
              <a:ext uri="{FF2B5EF4-FFF2-40B4-BE49-F238E27FC236}">
                <a16:creationId xmlns:a16="http://schemas.microsoft.com/office/drawing/2014/main" id="{F41886D2-7E8E-F99D-4B51-235DE449F069}"/>
              </a:ext>
            </a:extLst>
          </p:cNvPr>
          <p:cNvSpPr/>
          <p:nvPr/>
        </p:nvSpPr>
        <p:spPr>
          <a:xfrm>
            <a:off x="9198905" y="2354654"/>
            <a:ext cx="502132" cy="22908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אליפסה 7">
            <a:extLst>
              <a:ext uri="{FF2B5EF4-FFF2-40B4-BE49-F238E27FC236}">
                <a16:creationId xmlns:a16="http://schemas.microsoft.com/office/drawing/2014/main" id="{567B47E4-CAB7-D4A7-B691-4B657CE38AC7}"/>
              </a:ext>
            </a:extLst>
          </p:cNvPr>
          <p:cNvSpPr/>
          <p:nvPr/>
        </p:nvSpPr>
        <p:spPr>
          <a:xfrm>
            <a:off x="9863597" y="2961153"/>
            <a:ext cx="995680" cy="1806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אליפסה 13">
            <a:extLst>
              <a:ext uri="{FF2B5EF4-FFF2-40B4-BE49-F238E27FC236}">
                <a16:creationId xmlns:a16="http://schemas.microsoft.com/office/drawing/2014/main" id="{D6FC1C42-15FB-14B3-BACB-6D22C21B51D4}"/>
              </a:ext>
            </a:extLst>
          </p:cNvPr>
          <p:cNvSpPr/>
          <p:nvPr/>
        </p:nvSpPr>
        <p:spPr>
          <a:xfrm>
            <a:off x="10148077" y="3124447"/>
            <a:ext cx="591043" cy="1806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7" name="Picture 32">
            <a:extLst>
              <a:ext uri="{FF2B5EF4-FFF2-40B4-BE49-F238E27FC236}">
                <a16:creationId xmlns:a16="http://schemas.microsoft.com/office/drawing/2014/main" id="{439150E3-6EC9-38CB-87DE-E938E652D9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08" y="1903628"/>
            <a:ext cx="5522665" cy="4733870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5" name="אליפסה 14">
            <a:extLst>
              <a:ext uri="{FF2B5EF4-FFF2-40B4-BE49-F238E27FC236}">
                <a16:creationId xmlns:a16="http://schemas.microsoft.com/office/drawing/2014/main" id="{82652E33-833F-1ECA-EEA5-48B6A8A8DB62}"/>
              </a:ext>
            </a:extLst>
          </p:cNvPr>
          <p:cNvSpPr/>
          <p:nvPr/>
        </p:nvSpPr>
        <p:spPr>
          <a:xfrm>
            <a:off x="10158237" y="3307327"/>
            <a:ext cx="591043" cy="1806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אליפסה 15">
            <a:extLst>
              <a:ext uri="{FF2B5EF4-FFF2-40B4-BE49-F238E27FC236}">
                <a16:creationId xmlns:a16="http://schemas.microsoft.com/office/drawing/2014/main" id="{162CEFC2-DB92-7F61-E64C-AA5744E9B714}"/>
              </a:ext>
            </a:extLst>
          </p:cNvPr>
          <p:cNvSpPr/>
          <p:nvPr/>
        </p:nvSpPr>
        <p:spPr>
          <a:xfrm>
            <a:off x="10158237" y="3625892"/>
            <a:ext cx="591043" cy="1806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אליפסה 17">
            <a:extLst>
              <a:ext uri="{FF2B5EF4-FFF2-40B4-BE49-F238E27FC236}">
                <a16:creationId xmlns:a16="http://schemas.microsoft.com/office/drawing/2014/main" id="{F58F2DBE-7A00-6E02-9137-5DCE7D018499}"/>
              </a:ext>
            </a:extLst>
          </p:cNvPr>
          <p:cNvSpPr/>
          <p:nvPr/>
        </p:nvSpPr>
        <p:spPr>
          <a:xfrm>
            <a:off x="5083952" y="6238847"/>
            <a:ext cx="591043" cy="1806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גרפיקה 12" descr="אצבע מורה המצביעה ימינה - גב היד עם מילוי מלא">
            <a:extLst>
              <a:ext uri="{FF2B5EF4-FFF2-40B4-BE49-F238E27FC236}">
                <a16:creationId xmlns:a16="http://schemas.microsoft.com/office/drawing/2014/main" id="{DD9C3E9B-B668-C10E-0FC1-4F67691768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248387">
            <a:off x="5025820" y="6300615"/>
            <a:ext cx="329889" cy="32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79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218B7-584F-CA96-3DC6-E6B0D1F65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תנובה משקיעה 400 מיליון שקל במרכז לוגיסטי חדש - גלובס">
            <a:extLst>
              <a:ext uri="{FF2B5EF4-FFF2-40B4-BE49-F238E27FC236}">
                <a16:creationId xmlns:a16="http://schemas.microsoft.com/office/drawing/2014/main" id="{C0DF3C58-A13F-0D38-C32D-E6F8ADC1D7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0" t="673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צורה חופשית: צורה 8">
            <a:extLst>
              <a:ext uri="{FF2B5EF4-FFF2-40B4-BE49-F238E27FC236}">
                <a16:creationId xmlns:a16="http://schemas.microsoft.com/office/drawing/2014/main" id="{6DC4092A-B150-3074-C3D5-8DBD448E131E}"/>
              </a:ext>
            </a:extLst>
          </p:cNvPr>
          <p:cNvSpPr/>
          <p:nvPr/>
        </p:nvSpPr>
        <p:spPr>
          <a:xfrm>
            <a:off x="4724400" y="-1"/>
            <a:ext cx="7467600" cy="6858000"/>
          </a:xfrm>
          <a:custGeom>
            <a:avLst/>
            <a:gdLst/>
            <a:ahLst/>
            <a:cxnLst/>
            <a:rect l="l" t="t" r="r" b="b"/>
            <a:pathLst>
              <a:path w="7467600" h="6858000">
                <a:moveTo>
                  <a:pt x="4324025" y="4083978"/>
                </a:moveTo>
                <a:lnTo>
                  <a:pt x="4296164" y="4158644"/>
                </a:lnTo>
                <a:lnTo>
                  <a:pt x="4296164" y="4465111"/>
                </a:lnTo>
                <a:lnTo>
                  <a:pt x="4498990" y="4465111"/>
                </a:lnTo>
                <a:lnTo>
                  <a:pt x="4498990" y="4083978"/>
                </a:lnTo>
                <a:close/>
                <a:moveTo>
                  <a:pt x="3666800" y="4083978"/>
                </a:moveTo>
                <a:lnTo>
                  <a:pt x="3638939" y="4158644"/>
                </a:lnTo>
                <a:lnTo>
                  <a:pt x="3638939" y="4465111"/>
                </a:lnTo>
                <a:lnTo>
                  <a:pt x="3841765" y="4465111"/>
                </a:lnTo>
                <a:lnTo>
                  <a:pt x="3841765" y="4083978"/>
                </a:lnTo>
                <a:close/>
                <a:moveTo>
                  <a:pt x="923600" y="4083978"/>
                </a:moveTo>
                <a:lnTo>
                  <a:pt x="895740" y="4158644"/>
                </a:lnTo>
                <a:lnTo>
                  <a:pt x="895740" y="4465111"/>
                </a:lnTo>
                <a:lnTo>
                  <a:pt x="1098565" y="4465111"/>
                </a:lnTo>
                <a:lnTo>
                  <a:pt x="1098565" y="4083978"/>
                </a:lnTo>
                <a:close/>
                <a:moveTo>
                  <a:pt x="2973199" y="4080635"/>
                </a:moveTo>
                <a:lnTo>
                  <a:pt x="2945338" y="4157530"/>
                </a:lnTo>
                <a:lnTo>
                  <a:pt x="2945338" y="4687996"/>
                </a:lnTo>
                <a:lnTo>
                  <a:pt x="3148164" y="4687996"/>
                </a:lnTo>
                <a:lnTo>
                  <a:pt x="3148164" y="4080635"/>
                </a:lnTo>
                <a:close/>
                <a:moveTo>
                  <a:pt x="5750146" y="3819859"/>
                </a:moveTo>
                <a:lnTo>
                  <a:pt x="5869389" y="4325808"/>
                </a:lnTo>
                <a:lnTo>
                  <a:pt x="5703340" y="4357012"/>
                </a:lnTo>
                <a:lnTo>
                  <a:pt x="5731200" y="4514146"/>
                </a:lnTo>
                <a:lnTo>
                  <a:pt x="5998662" y="4462882"/>
                </a:lnTo>
                <a:cubicBezTo>
                  <a:pt x="6105648" y="4441337"/>
                  <a:pt x="6183286" y="4402703"/>
                  <a:pt x="6231578" y="4346982"/>
                </a:cubicBezTo>
                <a:cubicBezTo>
                  <a:pt x="6279870" y="4291261"/>
                  <a:pt x="6309216" y="4225696"/>
                  <a:pt x="6319617" y="4150286"/>
                </a:cubicBezTo>
                <a:cubicBezTo>
                  <a:pt x="6330018" y="4074877"/>
                  <a:pt x="6335590" y="3964734"/>
                  <a:pt x="6336334" y="3819859"/>
                </a:cubicBezTo>
                <a:lnTo>
                  <a:pt x="6135737" y="3819859"/>
                </a:lnTo>
                <a:lnTo>
                  <a:pt x="6135737" y="3983680"/>
                </a:lnTo>
                <a:cubicBezTo>
                  <a:pt x="6135737" y="4044601"/>
                  <a:pt x="6134065" y="4093265"/>
                  <a:pt x="6130722" y="4129669"/>
                </a:cubicBezTo>
                <a:cubicBezTo>
                  <a:pt x="6127378" y="4166074"/>
                  <a:pt x="6119764" y="4197278"/>
                  <a:pt x="6107876" y="4223281"/>
                </a:cubicBezTo>
                <a:cubicBezTo>
                  <a:pt x="6095990" y="4249284"/>
                  <a:pt x="6077787" y="4268972"/>
                  <a:pt x="6053270" y="4282345"/>
                </a:cubicBezTo>
                <a:lnTo>
                  <a:pt x="5952972" y="3819859"/>
                </a:lnTo>
                <a:close/>
                <a:moveTo>
                  <a:pt x="4305080" y="3819859"/>
                </a:moveTo>
                <a:lnTo>
                  <a:pt x="4305080" y="3969192"/>
                </a:lnTo>
                <a:lnTo>
                  <a:pt x="4612661" y="3969192"/>
                </a:lnTo>
                <a:cubicBezTo>
                  <a:pt x="4646094" y="3969192"/>
                  <a:pt x="4662810" y="3985908"/>
                  <a:pt x="4662810" y="4019341"/>
                </a:cubicBezTo>
                <a:lnTo>
                  <a:pt x="4662810" y="4465111"/>
                </a:lnTo>
                <a:lnTo>
                  <a:pt x="4865635" y="4465111"/>
                </a:lnTo>
                <a:lnTo>
                  <a:pt x="4865635" y="4030485"/>
                </a:lnTo>
                <a:cubicBezTo>
                  <a:pt x="4865635" y="3958419"/>
                  <a:pt x="4847990" y="3905298"/>
                  <a:pt x="4812700" y="3871123"/>
                </a:cubicBezTo>
                <a:cubicBezTo>
                  <a:pt x="4777410" y="3836947"/>
                  <a:pt x="4730047" y="3819859"/>
                  <a:pt x="4670611" y="3819859"/>
                </a:cubicBezTo>
                <a:close/>
                <a:moveTo>
                  <a:pt x="3647855" y="3819859"/>
                </a:moveTo>
                <a:lnTo>
                  <a:pt x="3647855" y="3969192"/>
                </a:lnTo>
                <a:lnTo>
                  <a:pt x="3955436" y="3969192"/>
                </a:lnTo>
                <a:cubicBezTo>
                  <a:pt x="3988869" y="3969192"/>
                  <a:pt x="4005585" y="3985908"/>
                  <a:pt x="4005585" y="4019341"/>
                </a:cubicBezTo>
                <a:lnTo>
                  <a:pt x="4005585" y="4465111"/>
                </a:lnTo>
                <a:lnTo>
                  <a:pt x="4208411" y="4465111"/>
                </a:lnTo>
                <a:lnTo>
                  <a:pt x="4208411" y="4030485"/>
                </a:lnTo>
                <a:cubicBezTo>
                  <a:pt x="4208411" y="3958419"/>
                  <a:pt x="4190765" y="3905298"/>
                  <a:pt x="4155476" y="3871123"/>
                </a:cubicBezTo>
                <a:cubicBezTo>
                  <a:pt x="4120185" y="3836947"/>
                  <a:pt x="4072822" y="3819859"/>
                  <a:pt x="4013386" y="3819859"/>
                </a:cubicBezTo>
                <a:close/>
                <a:moveTo>
                  <a:pt x="2959826" y="3819859"/>
                </a:moveTo>
                <a:lnTo>
                  <a:pt x="2959826" y="3969192"/>
                </a:lnTo>
                <a:lnTo>
                  <a:pt x="3339845" y="3969192"/>
                </a:lnTo>
                <a:lnTo>
                  <a:pt x="3328701" y="4139699"/>
                </a:lnTo>
                <a:cubicBezTo>
                  <a:pt x="3324986" y="4201364"/>
                  <a:pt x="3313285" y="4245569"/>
                  <a:pt x="3293596" y="4272316"/>
                </a:cubicBezTo>
                <a:cubicBezTo>
                  <a:pt x="3273908" y="4299062"/>
                  <a:pt x="3240661" y="4313921"/>
                  <a:pt x="3193855" y="4316893"/>
                </a:cubicBezTo>
                <a:lnTo>
                  <a:pt x="3209457" y="4466226"/>
                </a:lnTo>
                <a:cubicBezTo>
                  <a:pt x="3329815" y="4466226"/>
                  <a:pt x="3413954" y="4431121"/>
                  <a:pt x="3461874" y="4360912"/>
                </a:cubicBezTo>
                <a:cubicBezTo>
                  <a:pt x="3509795" y="4290704"/>
                  <a:pt x="3536727" y="4198392"/>
                  <a:pt x="3542670" y="4083978"/>
                </a:cubicBezTo>
                <a:lnTo>
                  <a:pt x="3551585" y="3946904"/>
                </a:lnTo>
                <a:lnTo>
                  <a:pt x="3558272" y="3819859"/>
                </a:lnTo>
                <a:close/>
                <a:moveTo>
                  <a:pt x="2164289" y="3819859"/>
                </a:moveTo>
                <a:lnTo>
                  <a:pt x="2251214" y="4476255"/>
                </a:lnTo>
                <a:cubicBezTo>
                  <a:pt x="2264587" y="4476998"/>
                  <a:pt x="2284275" y="4477370"/>
                  <a:pt x="2310278" y="4477370"/>
                </a:cubicBezTo>
                <a:cubicBezTo>
                  <a:pt x="2506417" y="4477370"/>
                  <a:pt x="2650363" y="4438551"/>
                  <a:pt x="2742118" y="4360912"/>
                </a:cubicBezTo>
                <a:cubicBezTo>
                  <a:pt x="2833872" y="4283274"/>
                  <a:pt x="2879006" y="4169788"/>
                  <a:pt x="2877521" y="4020456"/>
                </a:cubicBezTo>
                <a:lnTo>
                  <a:pt x="2876406" y="3819859"/>
                </a:lnTo>
                <a:lnTo>
                  <a:pt x="2673581" y="3819859"/>
                </a:lnTo>
                <a:lnTo>
                  <a:pt x="2675810" y="4031600"/>
                </a:lnTo>
                <a:cubicBezTo>
                  <a:pt x="2676553" y="4113324"/>
                  <a:pt x="2658164" y="4178890"/>
                  <a:pt x="2620646" y="4228296"/>
                </a:cubicBezTo>
                <a:cubicBezTo>
                  <a:pt x="2583126" y="4277702"/>
                  <a:pt x="2514218" y="4305377"/>
                  <a:pt x="2413920" y="4311321"/>
                </a:cubicBezTo>
                <a:lnTo>
                  <a:pt x="2401661" y="4208793"/>
                </a:lnTo>
                <a:cubicBezTo>
                  <a:pt x="2483386" y="4184276"/>
                  <a:pt x="2539850" y="4145828"/>
                  <a:pt x="2571054" y="4093450"/>
                </a:cubicBezTo>
                <a:cubicBezTo>
                  <a:pt x="2602258" y="4041073"/>
                  <a:pt x="2617860" y="3974021"/>
                  <a:pt x="2617860" y="3892297"/>
                </a:cubicBezTo>
                <a:lnTo>
                  <a:pt x="2617860" y="3819859"/>
                </a:lnTo>
                <a:lnTo>
                  <a:pt x="2426179" y="3819859"/>
                </a:lnTo>
                <a:lnTo>
                  <a:pt x="2427293" y="3896754"/>
                </a:lnTo>
                <a:cubicBezTo>
                  <a:pt x="2428036" y="3950247"/>
                  <a:pt x="2425807" y="3989995"/>
                  <a:pt x="2420606" y="4015998"/>
                </a:cubicBezTo>
                <a:cubicBezTo>
                  <a:pt x="2415406" y="4042001"/>
                  <a:pt x="2403890" y="4060946"/>
                  <a:pt x="2386059" y="4072834"/>
                </a:cubicBezTo>
                <a:lnTo>
                  <a:pt x="2355970" y="3819859"/>
                </a:lnTo>
                <a:close/>
                <a:moveTo>
                  <a:pt x="1539592" y="3819859"/>
                </a:moveTo>
                <a:lnTo>
                  <a:pt x="1539592" y="3969192"/>
                </a:lnTo>
                <a:lnTo>
                  <a:pt x="1769163" y="3969192"/>
                </a:lnTo>
                <a:cubicBezTo>
                  <a:pt x="1802596" y="3969192"/>
                  <a:pt x="1819312" y="3985908"/>
                  <a:pt x="1819312" y="4019341"/>
                </a:cubicBezTo>
                <a:lnTo>
                  <a:pt x="1819312" y="4315778"/>
                </a:lnTo>
                <a:lnTo>
                  <a:pt x="1539592" y="4315778"/>
                </a:lnTo>
                <a:lnTo>
                  <a:pt x="1539592" y="4465111"/>
                </a:lnTo>
                <a:lnTo>
                  <a:pt x="1819312" y="4465111"/>
                </a:lnTo>
                <a:lnTo>
                  <a:pt x="2093461" y="4465111"/>
                </a:lnTo>
                <a:lnTo>
                  <a:pt x="2093461" y="4315778"/>
                </a:lnTo>
                <a:lnTo>
                  <a:pt x="2022137" y="4315778"/>
                </a:lnTo>
                <a:lnTo>
                  <a:pt x="2022137" y="4030485"/>
                </a:lnTo>
                <a:cubicBezTo>
                  <a:pt x="2022137" y="3958419"/>
                  <a:pt x="2004492" y="3905298"/>
                  <a:pt x="1969202" y="3871123"/>
                </a:cubicBezTo>
                <a:cubicBezTo>
                  <a:pt x="1933912" y="3836947"/>
                  <a:pt x="1886549" y="3819859"/>
                  <a:pt x="1827113" y="3819859"/>
                </a:cubicBezTo>
                <a:close/>
                <a:moveTo>
                  <a:pt x="904655" y="3819859"/>
                </a:moveTo>
                <a:lnTo>
                  <a:pt x="904655" y="3969192"/>
                </a:lnTo>
                <a:lnTo>
                  <a:pt x="1212236" y="3969192"/>
                </a:lnTo>
                <a:cubicBezTo>
                  <a:pt x="1245669" y="3969192"/>
                  <a:pt x="1262385" y="3985908"/>
                  <a:pt x="1262385" y="4019341"/>
                </a:cubicBezTo>
                <a:lnTo>
                  <a:pt x="1262385" y="4465111"/>
                </a:lnTo>
                <a:lnTo>
                  <a:pt x="1465211" y="4465111"/>
                </a:lnTo>
                <a:lnTo>
                  <a:pt x="1465211" y="4030485"/>
                </a:lnTo>
                <a:cubicBezTo>
                  <a:pt x="1465211" y="3958419"/>
                  <a:pt x="1447566" y="3905298"/>
                  <a:pt x="1412276" y="3871123"/>
                </a:cubicBezTo>
                <a:cubicBezTo>
                  <a:pt x="1376986" y="3836947"/>
                  <a:pt x="1329622" y="3819859"/>
                  <a:pt x="1270186" y="3819859"/>
                </a:cubicBezTo>
                <a:close/>
                <a:moveTo>
                  <a:pt x="5163044" y="3666068"/>
                </a:moveTo>
                <a:lnTo>
                  <a:pt x="5163044" y="3969192"/>
                </a:lnTo>
                <a:lnTo>
                  <a:pt x="5472854" y="3969192"/>
                </a:lnTo>
                <a:lnTo>
                  <a:pt x="5281173" y="4465111"/>
                </a:lnTo>
                <a:lnTo>
                  <a:pt x="5483998" y="4465111"/>
                </a:lnTo>
                <a:lnTo>
                  <a:pt x="5675680" y="3984794"/>
                </a:lnTo>
                <a:lnTo>
                  <a:pt x="5675680" y="3819859"/>
                </a:lnTo>
                <a:lnTo>
                  <a:pt x="5343581" y="3819859"/>
                </a:lnTo>
                <a:lnTo>
                  <a:pt x="5343581" y="3666068"/>
                </a:lnTo>
                <a:close/>
                <a:moveTo>
                  <a:pt x="2647625" y="2740953"/>
                </a:moveTo>
                <a:lnTo>
                  <a:pt x="2619764" y="2815619"/>
                </a:lnTo>
                <a:lnTo>
                  <a:pt x="2619764" y="3122086"/>
                </a:lnTo>
                <a:lnTo>
                  <a:pt x="2822590" y="3122086"/>
                </a:lnTo>
                <a:lnTo>
                  <a:pt x="2822590" y="2740953"/>
                </a:lnTo>
                <a:close/>
                <a:moveTo>
                  <a:pt x="4262208" y="2476834"/>
                </a:moveTo>
                <a:lnTo>
                  <a:pt x="4262208" y="2905888"/>
                </a:lnTo>
                <a:cubicBezTo>
                  <a:pt x="4262208" y="2931891"/>
                  <a:pt x="4260350" y="2951208"/>
                  <a:pt x="4256636" y="2963838"/>
                </a:cubicBezTo>
                <a:cubicBezTo>
                  <a:pt x="4252921" y="2976468"/>
                  <a:pt x="4244748" y="2985941"/>
                  <a:pt x="4232118" y="2992256"/>
                </a:cubicBezTo>
                <a:cubicBezTo>
                  <a:pt x="4219488" y="2998571"/>
                  <a:pt x="4199057" y="3003586"/>
                  <a:pt x="4170825" y="3007300"/>
                </a:cubicBezTo>
                <a:lnTo>
                  <a:pt x="4187541" y="3143260"/>
                </a:lnTo>
                <a:cubicBezTo>
                  <a:pt x="4254407" y="3137317"/>
                  <a:pt x="4307714" y="3125801"/>
                  <a:pt x="4347461" y="3108713"/>
                </a:cubicBezTo>
                <a:cubicBezTo>
                  <a:pt x="4387209" y="3091625"/>
                  <a:pt x="4416741" y="3064879"/>
                  <a:pt x="4436058" y="3028474"/>
                </a:cubicBezTo>
                <a:cubicBezTo>
                  <a:pt x="4455375" y="2992070"/>
                  <a:pt x="4465033" y="2942292"/>
                  <a:pt x="4465033" y="2879141"/>
                </a:cubicBezTo>
                <a:lnTo>
                  <a:pt x="4465033" y="2626167"/>
                </a:lnTo>
                <a:lnTo>
                  <a:pt x="4576476" y="2626167"/>
                </a:lnTo>
                <a:cubicBezTo>
                  <a:pt x="4609908" y="2626167"/>
                  <a:pt x="4626625" y="2642883"/>
                  <a:pt x="4626625" y="2676316"/>
                </a:cubicBezTo>
                <a:lnTo>
                  <a:pt x="4626625" y="3122086"/>
                </a:lnTo>
                <a:lnTo>
                  <a:pt x="4829450" y="3122086"/>
                </a:lnTo>
                <a:lnTo>
                  <a:pt x="4829450" y="2687460"/>
                </a:lnTo>
                <a:cubicBezTo>
                  <a:pt x="4829450" y="2615394"/>
                  <a:pt x="4811805" y="2562273"/>
                  <a:pt x="4776514" y="2528098"/>
                </a:cubicBezTo>
                <a:cubicBezTo>
                  <a:pt x="4741225" y="2493922"/>
                  <a:pt x="4693862" y="2476834"/>
                  <a:pt x="4634426" y="2476834"/>
                </a:cubicBezTo>
                <a:close/>
                <a:moveTo>
                  <a:pt x="3884361" y="2476834"/>
                </a:moveTo>
                <a:lnTo>
                  <a:pt x="3896619" y="2607222"/>
                </a:lnTo>
                <a:lnTo>
                  <a:pt x="3896619" y="3122086"/>
                </a:lnTo>
                <a:lnTo>
                  <a:pt x="4099444" y="3122086"/>
                </a:lnTo>
                <a:lnTo>
                  <a:pt x="4099444" y="2607222"/>
                </a:lnTo>
                <a:lnTo>
                  <a:pt x="4086072" y="2476834"/>
                </a:lnTo>
                <a:close/>
                <a:moveTo>
                  <a:pt x="3258044" y="2476834"/>
                </a:moveTo>
                <a:lnTo>
                  <a:pt x="3258044" y="2626167"/>
                </a:lnTo>
                <a:lnTo>
                  <a:pt x="3528850" y="2626167"/>
                </a:lnTo>
                <a:cubicBezTo>
                  <a:pt x="3519191" y="2638797"/>
                  <a:pt x="3511390" y="2656442"/>
                  <a:pt x="3505447" y="2679102"/>
                </a:cubicBezTo>
                <a:cubicBezTo>
                  <a:pt x="3499503" y="2701762"/>
                  <a:pt x="3496531" y="2727580"/>
                  <a:pt x="3496531" y="2756555"/>
                </a:cubicBezTo>
                <a:lnTo>
                  <a:pt x="3496531" y="3122086"/>
                </a:lnTo>
                <a:lnTo>
                  <a:pt x="3699356" y="3122086"/>
                </a:lnTo>
                <a:lnTo>
                  <a:pt x="3699356" y="2756555"/>
                </a:lnTo>
                <a:cubicBezTo>
                  <a:pt x="3699356" y="2700833"/>
                  <a:pt x="3705300" y="2657371"/>
                  <a:pt x="3717187" y="2626167"/>
                </a:cubicBezTo>
                <a:lnTo>
                  <a:pt x="3805227" y="2626167"/>
                </a:lnTo>
                <a:lnTo>
                  <a:pt x="3805227" y="2476834"/>
                </a:lnTo>
                <a:close/>
                <a:moveTo>
                  <a:pt x="2628680" y="2476834"/>
                </a:moveTo>
                <a:lnTo>
                  <a:pt x="2628680" y="2626167"/>
                </a:lnTo>
                <a:lnTo>
                  <a:pt x="2936261" y="2626167"/>
                </a:lnTo>
                <a:cubicBezTo>
                  <a:pt x="2969694" y="2626167"/>
                  <a:pt x="2986410" y="2642883"/>
                  <a:pt x="2986410" y="2676316"/>
                </a:cubicBezTo>
                <a:lnTo>
                  <a:pt x="2986410" y="3122086"/>
                </a:lnTo>
                <a:lnTo>
                  <a:pt x="3189236" y="3122086"/>
                </a:lnTo>
                <a:lnTo>
                  <a:pt x="3189236" y="2687460"/>
                </a:lnTo>
                <a:cubicBezTo>
                  <a:pt x="3189236" y="2615394"/>
                  <a:pt x="3171591" y="2562273"/>
                  <a:pt x="3136300" y="2528098"/>
                </a:cubicBezTo>
                <a:cubicBezTo>
                  <a:pt x="3101010" y="2493922"/>
                  <a:pt x="3053647" y="2476834"/>
                  <a:pt x="2994211" y="2476834"/>
                </a:cubicBezTo>
                <a:close/>
                <a:moveTo>
                  <a:pt x="1714500" y="0"/>
                </a:moveTo>
                <a:lnTo>
                  <a:pt x="7467600" y="0"/>
                </a:lnTo>
                <a:lnTo>
                  <a:pt x="57531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e-IL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65416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03045-F3D7-C922-E6A9-E27A52F79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B7371811-3762-AFB3-840F-501C931BF4E3}"/>
              </a:ext>
            </a:extLst>
          </p:cNvPr>
          <p:cNvSpPr/>
          <p:nvPr/>
        </p:nvSpPr>
        <p:spPr>
          <a:xfrm>
            <a:off x="-1" y="-6557"/>
            <a:ext cx="12192000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F499FA0A-A725-C85F-A06B-BFF776089A4B}"/>
              </a:ext>
            </a:extLst>
          </p:cNvPr>
          <p:cNvSpPr txBox="1"/>
          <p:nvPr/>
        </p:nvSpPr>
        <p:spPr>
          <a:xfrm>
            <a:off x="1939240" y="2146337"/>
            <a:ext cx="8313517" cy="2565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he-IL" sz="72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תהליכים עסקיים מרכזיים של תנובה</a:t>
            </a:r>
            <a:endParaRPr lang="en-US" sz="720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268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D5367-3330-5B6C-381C-FAE9C9E31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מלבן 2079">
            <a:extLst>
              <a:ext uri="{FF2B5EF4-FFF2-40B4-BE49-F238E27FC236}">
                <a16:creationId xmlns:a16="http://schemas.microsoft.com/office/drawing/2014/main" id="{52F0F9E3-5E20-9176-C4B4-2528A55E5291}"/>
              </a:ext>
            </a:extLst>
          </p:cNvPr>
          <p:cNvSpPr/>
          <p:nvPr/>
        </p:nvSpPr>
        <p:spPr>
          <a:xfrm>
            <a:off x="-1" y="-6557"/>
            <a:ext cx="12192000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081" name="מלבן 2080">
            <a:extLst>
              <a:ext uri="{FF2B5EF4-FFF2-40B4-BE49-F238E27FC236}">
                <a16:creationId xmlns:a16="http://schemas.microsoft.com/office/drawing/2014/main" id="{DC9864E8-F0A1-3ADF-A288-DE7A311F2E9E}"/>
              </a:ext>
            </a:extLst>
          </p:cNvPr>
          <p:cNvSpPr/>
          <p:nvPr/>
        </p:nvSpPr>
        <p:spPr>
          <a:xfrm>
            <a:off x="4395052" y="131658"/>
            <a:ext cx="34018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ייצור ועיבוד</a:t>
            </a:r>
            <a:endParaRPr lang="he-IL" sz="54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sp>
        <p:nvSpPr>
          <p:cNvPr id="2082" name="מלבן 2081">
            <a:extLst>
              <a:ext uri="{FF2B5EF4-FFF2-40B4-BE49-F238E27FC236}">
                <a16:creationId xmlns:a16="http://schemas.microsoft.com/office/drawing/2014/main" id="{AB6F36DB-E4D7-674F-4241-C7D3238E0380}"/>
              </a:ext>
            </a:extLst>
          </p:cNvPr>
          <p:cNvSpPr/>
          <p:nvPr/>
        </p:nvSpPr>
        <p:spPr>
          <a:xfrm>
            <a:off x="2108361" y="6009261"/>
            <a:ext cx="821891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28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מפעלים ומחלבות ברחבי הארץ לייצור ועיבוד חומרי הגלם</a:t>
            </a:r>
            <a:endParaRPr lang="he-IL" sz="28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grpSp>
        <p:nvGrpSpPr>
          <p:cNvPr id="2" name="קבוצה 1">
            <a:extLst>
              <a:ext uri="{FF2B5EF4-FFF2-40B4-BE49-F238E27FC236}">
                <a16:creationId xmlns:a16="http://schemas.microsoft.com/office/drawing/2014/main" id="{5715FC70-9330-F982-1B85-05B76930E426}"/>
              </a:ext>
            </a:extLst>
          </p:cNvPr>
          <p:cNvGrpSpPr/>
          <p:nvPr/>
        </p:nvGrpSpPr>
        <p:grpSpPr>
          <a:xfrm rot="16200000">
            <a:off x="-2544001" y="-11479559"/>
            <a:ext cx="17280000" cy="17280000"/>
            <a:chOff x="-2957069" y="-14080622"/>
            <a:chExt cx="19800000" cy="19779246"/>
          </a:xfrm>
        </p:grpSpPr>
        <p:sp>
          <p:nvSpPr>
            <p:cNvPr id="3" name="צורה חופשית: צורה 2">
              <a:extLst>
                <a:ext uri="{FF2B5EF4-FFF2-40B4-BE49-F238E27FC236}">
                  <a16:creationId xmlns:a16="http://schemas.microsoft.com/office/drawing/2014/main" id="{C9821E89-20E3-3504-2F32-B8B2759FFF18}"/>
                </a:ext>
              </a:extLst>
            </p:cNvPr>
            <p:cNvSpPr/>
            <p:nvPr/>
          </p:nvSpPr>
          <p:spPr>
            <a:xfrm>
              <a:off x="7353300" y="-14080622"/>
              <a:ext cx="7420155" cy="6630451"/>
            </a:xfrm>
            <a:custGeom>
              <a:avLst/>
              <a:gdLst>
                <a:gd name="connsiteX0" fmla="*/ 0 w 7420155"/>
                <a:gd name="connsiteY0" fmla="*/ 0 h 6630451"/>
                <a:gd name="connsiteX1" fmla="*/ 99084 w 7420155"/>
                <a:gd name="connsiteY1" fmla="*/ 2505 h 6630451"/>
                <a:gd name="connsiteX2" fmla="*/ 7228952 w 7420155"/>
                <a:gd name="connsiteY2" fmla="*/ 3592304 h 6630451"/>
                <a:gd name="connsiteX3" fmla="*/ 7420155 w 7420155"/>
                <a:gd name="connsiteY3" fmla="*/ 3835613 h 6630451"/>
                <a:gd name="connsiteX4" fmla="*/ 3313564 w 7420155"/>
                <a:gd name="connsiteY4" fmla="*/ 6630451 h 6630451"/>
                <a:gd name="connsiteX5" fmla="*/ 3253711 w 7420155"/>
                <a:gd name="connsiteY5" fmla="*/ 6561355 h 6630451"/>
                <a:gd name="connsiteX6" fmla="*/ 95740 w 7420155"/>
                <a:gd name="connsiteY6" fmla="*/ 4965179 h 6630451"/>
                <a:gd name="connsiteX7" fmla="*/ 0 w 7420155"/>
                <a:gd name="connsiteY7" fmla="*/ 4957899 h 6630451"/>
                <a:gd name="connsiteX8" fmla="*/ 0 w 7420155"/>
                <a:gd name="connsiteY8" fmla="*/ 0 h 663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0155" h="6630451">
                  <a:moveTo>
                    <a:pt x="0" y="0"/>
                  </a:moveTo>
                  <a:lnTo>
                    <a:pt x="99084" y="2505"/>
                  </a:lnTo>
                  <a:cubicBezTo>
                    <a:pt x="2967621" y="147912"/>
                    <a:pt x="5514025" y="1514292"/>
                    <a:pt x="7228952" y="3592304"/>
                  </a:cubicBezTo>
                  <a:lnTo>
                    <a:pt x="7420155" y="3835613"/>
                  </a:lnTo>
                  <a:lnTo>
                    <a:pt x="3313564" y="6630451"/>
                  </a:lnTo>
                  <a:lnTo>
                    <a:pt x="3253711" y="6561355"/>
                  </a:lnTo>
                  <a:cubicBezTo>
                    <a:pt x="2454747" y="5682298"/>
                    <a:pt x="1343774" y="5091924"/>
                    <a:pt x="95740" y="4965179"/>
                  </a:cubicBezTo>
                  <a:lnTo>
                    <a:pt x="0" y="4957899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0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4" name="צורה חופשית: צורה 3">
              <a:extLst>
                <a:ext uri="{FF2B5EF4-FFF2-40B4-BE49-F238E27FC236}">
                  <a16:creationId xmlns:a16="http://schemas.microsoft.com/office/drawing/2014/main" id="{0EC7F432-7F89-37EA-E0F8-450C423667A7}"/>
                </a:ext>
              </a:extLst>
            </p:cNvPr>
            <p:cNvSpPr/>
            <p:nvPr/>
          </p:nvSpPr>
          <p:spPr>
            <a:xfrm>
              <a:off x="-1340423" y="-14072735"/>
              <a:ext cx="7703123" cy="7098709"/>
            </a:xfrm>
            <a:custGeom>
              <a:avLst/>
              <a:gdLst>
                <a:gd name="connsiteX0" fmla="*/ 7703123 w 7703123"/>
                <a:gd name="connsiteY0" fmla="*/ 0 h 7098709"/>
                <a:gd name="connsiteX1" fmla="*/ 7703123 w 7703123"/>
                <a:gd name="connsiteY1" fmla="*/ 4966711 h 7098709"/>
                <a:gd name="connsiteX2" fmla="*/ 7529518 w 7703123"/>
                <a:gd name="connsiteY2" fmla="*/ 4988771 h 7098709"/>
                <a:gd name="connsiteX3" fmla="*/ 4316744 w 7703123"/>
                <a:gd name="connsiteY3" fmla="*/ 6920072 h 7098709"/>
                <a:gd name="connsiteX4" fmla="*/ 4189712 w 7703123"/>
                <a:gd name="connsiteY4" fmla="*/ 7098709 h 7098709"/>
                <a:gd name="connsiteX5" fmla="*/ 0 w 7703123"/>
                <a:gd name="connsiteY5" fmla="*/ 4462166 h 7098709"/>
                <a:gd name="connsiteX6" fmla="*/ 74119 w 7703123"/>
                <a:gd name="connsiteY6" fmla="*/ 4346552 h 7098709"/>
                <a:gd name="connsiteX7" fmla="*/ 7271137 w 7703123"/>
                <a:gd name="connsiteY7" fmla="*/ 32849 h 7098709"/>
                <a:gd name="connsiteX8" fmla="*/ 7703123 w 7703123"/>
                <a:gd name="connsiteY8" fmla="*/ 0 h 709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3123" h="7098709">
                  <a:moveTo>
                    <a:pt x="7703123" y="0"/>
                  </a:moveTo>
                  <a:lnTo>
                    <a:pt x="7703123" y="4966711"/>
                  </a:lnTo>
                  <a:lnTo>
                    <a:pt x="7529518" y="4988771"/>
                  </a:lnTo>
                  <a:cubicBezTo>
                    <a:pt x="6218604" y="5189075"/>
                    <a:pt x="5076905" y="5903615"/>
                    <a:pt x="4316744" y="6920072"/>
                  </a:cubicBezTo>
                  <a:lnTo>
                    <a:pt x="4189712" y="7098709"/>
                  </a:lnTo>
                  <a:lnTo>
                    <a:pt x="0" y="4462166"/>
                  </a:lnTo>
                  <a:lnTo>
                    <a:pt x="74119" y="4346552"/>
                  </a:lnTo>
                  <a:cubicBezTo>
                    <a:pt x="1675310" y="1976477"/>
                    <a:pt x="4275855" y="337036"/>
                    <a:pt x="7271137" y="32849"/>
                  </a:cubicBezTo>
                  <a:lnTo>
                    <a:pt x="7703123" y="0"/>
                  </a:lnTo>
                  <a:close/>
                </a:path>
              </a:pathLst>
            </a:custGeom>
            <a:blipFill dpi="0" rotWithShape="0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5" name="צורה חופשית: צורה 4">
              <a:extLst>
                <a:ext uri="{FF2B5EF4-FFF2-40B4-BE49-F238E27FC236}">
                  <a16:creationId xmlns:a16="http://schemas.microsoft.com/office/drawing/2014/main" id="{7CDD70B8-95B3-6F78-84A4-4FCE410909B4}"/>
                </a:ext>
              </a:extLst>
            </p:cNvPr>
            <p:cNvSpPr/>
            <p:nvPr/>
          </p:nvSpPr>
          <p:spPr>
            <a:xfrm>
              <a:off x="11222611" y="-9432595"/>
              <a:ext cx="5620320" cy="10365989"/>
            </a:xfrm>
            <a:custGeom>
              <a:avLst/>
              <a:gdLst>
                <a:gd name="connsiteX0" fmla="*/ 4117771 w 5620320"/>
                <a:gd name="connsiteY0" fmla="*/ 0 h 10365989"/>
                <a:gd name="connsiteX1" fmla="*/ 4187064 w 5620320"/>
                <a:gd name="connsiteY1" fmla="*/ 108086 h 10365989"/>
                <a:gd name="connsiteX2" fmla="*/ 5620320 w 5620320"/>
                <a:gd name="connsiteY2" fmla="*/ 5241596 h 10365989"/>
                <a:gd name="connsiteX3" fmla="*/ 4425443 w 5620320"/>
                <a:gd name="connsiteY3" fmla="*/ 9960524 h 10365989"/>
                <a:gd name="connsiteX4" fmla="*/ 4192306 w 5620320"/>
                <a:gd name="connsiteY4" fmla="*/ 10365989 h 10365989"/>
                <a:gd name="connsiteX5" fmla="*/ 0 w 5620320"/>
                <a:gd name="connsiteY5" fmla="*/ 7727814 h 10365989"/>
                <a:gd name="connsiteX6" fmla="*/ 72882 w 5620320"/>
                <a:gd name="connsiteY6" fmla="*/ 7601060 h 10365989"/>
                <a:gd name="connsiteX7" fmla="*/ 670320 w 5620320"/>
                <a:gd name="connsiteY7" fmla="*/ 5241596 h 10365989"/>
                <a:gd name="connsiteX8" fmla="*/ 72882 w 5620320"/>
                <a:gd name="connsiteY8" fmla="*/ 2882132 h 10365989"/>
                <a:gd name="connsiteX9" fmla="*/ 19452 w 5620320"/>
                <a:gd name="connsiteY9" fmla="*/ 2789209 h 10365989"/>
                <a:gd name="connsiteX10" fmla="*/ 4117771 w 5620320"/>
                <a:gd name="connsiteY10" fmla="*/ 0 h 1036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20320" h="10365989">
                  <a:moveTo>
                    <a:pt x="4117771" y="0"/>
                  </a:moveTo>
                  <a:lnTo>
                    <a:pt x="4187064" y="108086"/>
                  </a:lnTo>
                  <a:cubicBezTo>
                    <a:pt x="5096572" y="1604936"/>
                    <a:pt x="5620320" y="3362102"/>
                    <a:pt x="5620320" y="5241596"/>
                  </a:cubicBezTo>
                  <a:cubicBezTo>
                    <a:pt x="5620320" y="6950227"/>
                    <a:pt x="5187470" y="8557761"/>
                    <a:pt x="4425443" y="9960524"/>
                  </a:cubicBezTo>
                  <a:lnTo>
                    <a:pt x="4192306" y="10365989"/>
                  </a:lnTo>
                  <a:lnTo>
                    <a:pt x="0" y="7727814"/>
                  </a:lnTo>
                  <a:lnTo>
                    <a:pt x="72882" y="7601060"/>
                  </a:lnTo>
                  <a:cubicBezTo>
                    <a:pt x="453895" y="6899679"/>
                    <a:pt x="670320" y="6095912"/>
                    <a:pt x="670320" y="5241596"/>
                  </a:cubicBezTo>
                  <a:cubicBezTo>
                    <a:pt x="670320" y="4387281"/>
                    <a:pt x="453895" y="3583514"/>
                    <a:pt x="72882" y="2882132"/>
                  </a:cubicBezTo>
                  <a:lnTo>
                    <a:pt x="19452" y="2789209"/>
                  </a:lnTo>
                  <a:lnTo>
                    <a:pt x="4117771" y="0"/>
                  </a:lnTo>
                  <a:close/>
                </a:path>
              </a:pathLst>
            </a:custGeom>
            <a:blipFill dpi="0" rotWithShape="0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/>
            </a:p>
          </p:txBody>
        </p:sp>
        <p:sp>
          <p:nvSpPr>
            <p:cNvPr id="6" name="צורה חופשית: צורה 5">
              <a:extLst>
                <a:ext uri="{FF2B5EF4-FFF2-40B4-BE49-F238E27FC236}">
                  <a16:creationId xmlns:a16="http://schemas.microsoft.com/office/drawing/2014/main" id="{6A3A7019-FD0C-EAFE-D4B1-59CBCB62D1BE}"/>
                </a:ext>
              </a:extLst>
            </p:cNvPr>
            <p:cNvSpPr/>
            <p:nvPr/>
          </p:nvSpPr>
          <p:spPr>
            <a:xfrm>
              <a:off x="-2957069" y="-8755377"/>
              <a:ext cx="5501110" cy="9628870"/>
            </a:xfrm>
            <a:custGeom>
              <a:avLst/>
              <a:gdLst>
                <a:gd name="connsiteX0" fmla="*/ 1115720 w 5501110"/>
                <a:gd name="connsiteY0" fmla="*/ 0 h 9628870"/>
                <a:gd name="connsiteX1" fmla="*/ 5332661 w 5501110"/>
                <a:gd name="connsiteY1" fmla="*/ 2653677 h 9628870"/>
                <a:gd name="connsiteX2" fmla="*/ 5250365 w 5501110"/>
                <a:gd name="connsiteY2" fmla="*/ 2862401 h 9628870"/>
                <a:gd name="connsiteX3" fmla="*/ 4950000 w 5501110"/>
                <a:gd name="connsiteY3" fmla="*/ 4564377 h 9628870"/>
                <a:gd name="connsiteX4" fmla="*/ 5438124 w 5501110"/>
                <a:gd name="connsiteY4" fmla="*/ 6710407 h 9628870"/>
                <a:gd name="connsiteX5" fmla="*/ 5501110 w 5501110"/>
                <a:gd name="connsiteY5" fmla="*/ 6833387 h 9628870"/>
                <a:gd name="connsiteX6" fmla="*/ 1393572 w 5501110"/>
                <a:gd name="connsiteY6" fmla="*/ 9628870 h 9628870"/>
                <a:gd name="connsiteX7" fmla="*/ 1194877 w 5501110"/>
                <a:gd name="connsiteY7" fmla="*/ 9283305 h 9628870"/>
                <a:gd name="connsiteX8" fmla="*/ 0 w 5501110"/>
                <a:gd name="connsiteY8" fmla="*/ 4564377 h 9628870"/>
                <a:gd name="connsiteX9" fmla="*/ 976247 w 5501110"/>
                <a:gd name="connsiteY9" fmla="*/ 272318 h 9628870"/>
                <a:gd name="connsiteX10" fmla="*/ 1115720 w 5501110"/>
                <a:gd name="connsiteY10" fmla="*/ 0 h 9628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01110" h="9628870">
                  <a:moveTo>
                    <a:pt x="1115720" y="0"/>
                  </a:moveTo>
                  <a:lnTo>
                    <a:pt x="5332661" y="2653677"/>
                  </a:lnTo>
                  <a:lnTo>
                    <a:pt x="5250365" y="2862401"/>
                  </a:lnTo>
                  <a:cubicBezTo>
                    <a:pt x="5056048" y="3393104"/>
                    <a:pt x="4950000" y="3966356"/>
                    <a:pt x="4950000" y="4564377"/>
                  </a:cubicBezTo>
                  <a:cubicBezTo>
                    <a:pt x="4950000" y="5333261"/>
                    <a:pt x="5125304" y="6061201"/>
                    <a:pt x="5438124" y="6710407"/>
                  </a:cubicBezTo>
                  <a:lnTo>
                    <a:pt x="5501110" y="6833387"/>
                  </a:lnTo>
                  <a:lnTo>
                    <a:pt x="1393572" y="9628870"/>
                  </a:lnTo>
                  <a:lnTo>
                    <a:pt x="1194877" y="9283305"/>
                  </a:lnTo>
                  <a:cubicBezTo>
                    <a:pt x="432850" y="7880542"/>
                    <a:pt x="0" y="6273008"/>
                    <a:pt x="0" y="4564377"/>
                  </a:cubicBezTo>
                  <a:cubicBezTo>
                    <a:pt x="0" y="3026609"/>
                    <a:pt x="350608" y="1570730"/>
                    <a:pt x="976247" y="272318"/>
                  </a:cubicBezTo>
                  <a:lnTo>
                    <a:pt x="1115720" y="0"/>
                  </a:lnTo>
                  <a:close/>
                </a:path>
              </a:pathLst>
            </a:custGeom>
            <a:blipFill dpi="0" rotWithShape="0">
              <a:blip r:embed="rId6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7" name="צורה חופשית: צורה 6">
              <a:extLst>
                <a:ext uri="{FF2B5EF4-FFF2-40B4-BE49-F238E27FC236}">
                  <a16:creationId xmlns:a16="http://schemas.microsoft.com/office/drawing/2014/main" id="{4F1EE194-E56C-38FB-6846-778CB52F940C}"/>
                </a:ext>
              </a:extLst>
            </p:cNvPr>
            <p:cNvSpPr/>
            <p:nvPr/>
          </p:nvSpPr>
          <p:spPr>
            <a:xfrm>
              <a:off x="-1014583" y="-1091600"/>
              <a:ext cx="7377283" cy="6782337"/>
            </a:xfrm>
            <a:custGeom>
              <a:avLst/>
              <a:gdLst>
                <a:gd name="connsiteX0" fmla="*/ 4099141 w 7377283"/>
                <a:gd name="connsiteY0" fmla="*/ 0 h 6782337"/>
                <a:gd name="connsiteX1" fmla="*/ 4137853 w 7377283"/>
                <a:gd name="connsiteY1" fmla="*/ 49261 h 6782337"/>
                <a:gd name="connsiteX2" fmla="*/ 7203678 w 7377283"/>
                <a:gd name="connsiteY2" fmla="*/ 1793566 h 6782337"/>
                <a:gd name="connsiteX3" fmla="*/ 7377283 w 7377283"/>
                <a:gd name="connsiteY3" fmla="*/ 1815626 h 6782337"/>
                <a:gd name="connsiteX4" fmla="*/ 7377283 w 7377283"/>
                <a:gd name="connsiteY4" fmla="*/ 6782337 h 6782337"/>
                <a:gd name="connsiteX5" fmla="*/ 6945297 w 7377283"/>
                <a:gd name="connsiteY5" fmla="*/ 6749488 h 6782337"/>
                <a:gd name="connsiteX6" fmla="*/ 24293 w 7377283"/>
                <a:gd name="connsiteY6" fmla="*/ 2823929 h 6782337"/>
                <a:gd name="connsiteX7" fmla="*/ 0 w 7377283"/>
                <a:gd name="connsiteY7" fmla="*/ 2789768 h 6782337"/>
                <a:gd name="connsiteX8" fmla="*/ 4099141 w 7377283"/>
                <a:gd name="connsiteY8" fmla="*/ 0 h 6782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77283" h="6782337">
                  <a:moveTo>
                    <a:pt x="4099141" y="0"/>
                  </a:moveTo>
                  <a:lnTo>
                    <a:pt x="4137853" y="49261"/>
                  </a:lnTo>
                  <a:cubicBezTo>
                    <a:pt x="4894439" y="966031"/>
                    <a:pt x="5974696" y="1605782"/>
                    <a:pt x="7203678" y="1793566"/>
                  </a:cubicBezTo>
                  <a:lnTo>
                    <a:pt x="7377283" y="1815626"/>
                  </a:lnTo>
                  <a:lnTo>
                    <a:pt x="7377283" y="6782337"/>
                  </a:lnTo>
                  <a:lnTo>
                    <a:pt x="6945297" y="6749488"/>
                  </a:lnTo>
                  <a:cubicBezTo>
                    <a:pt x="4116420" y="6462200"/>
                    <a:pt x="1639638" y="4983899"/>
                    <a:pt x="24293" y="2823929"/>
                  </a:cubicBezTo>
                  <a:lnTo>
                    <a:pt x="0" y="2789768"/>
                  </a:lnTo>
                  <a:lnTo>
                    <a:pt x="4099141" y="0"/>
                  </a:lnTo>
                  <a:close/>
                </a:path>
              </a:pathLst>
            </a:custGeom>
            <a:blipFill dpi="0" rotWithShape="0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8" name="צורה חופשית: צורה 7">
              <a:extLst>
                <a:ext uri="{FF2B5EF4-FFF2-40B4-BE49-F238E27FC236}">
                  <a16:creationId xmlns:a16="http://schemas.microsoft.com/office/drawing/2014/main" id="{6B8B724B-DFEA-1882-96B0-DFEFCAB4D3DF}"/>
                </a:ext>
              </a:extLst>
            </p:cNvPr>
            <p:cNvSpPr/>
            <p:nvPr/>
          </p:nvSpPr>
          <p:spPr>
            <a:xfrm>
              <a:off x="7353300" y="-900929"/>
              <a:ext cx="7505792" cy="6599553"/>
            </a:xfrm>
            <a:custGeom>
              <a:avLst/>
              <a:gdLst>
                <a:gd name="connsiteX0" fmla="*/ 3286800 w 7505792"/>
                <a:gd name="connsiteY0" fmla="*/ 0 h 6599553"/>
                <a:gd name="connsiteX1" fmla="*/ 7505792 w 7505792"/>
                <a:gd name="connsiteY1" fmla="*/ 2654967 h 6599553"/>
                <a:gd name="connsiteX2" fmla="*/ 7228952 w 7505792"/>
                <a:gd name="connsiteY2" fmla="*/ 3007249 h 6599553"/>
                <a:gd name="connsiteX3" fmla="*/ 99084 w 7505792"/>
                <a:gd name="connsiteY3" fmla="*/ 6597048 h 6599553"/>
                <a:gd name="connsiteX4" fmla="*/ 0 w 7505792"/>
                <a:gd name="connsiteY4" fmla="*/ 6599553 h 6599553"/>
                <a:gd name="connsiteX5" fmla="*/ 0 w 7505792"/>
                <a:gd name="connsiteY5" fmla="*/ 1641654 h 6599553"/>
                <a:gd name="connsiteX6" fmla="*/ 95740 w 7505792"/>
                <a:gd name="connsiteY6" fmla="*/ 1634374 h 6599553"/>
                <a:gd name="connsiteX7" fmla="*/ 3253711 w 7505792"/>
                <a:gd name="connsiteY7" fmla="*/ 38198 h 6599553"/>
                <a:gd name="connsiteX8" fmla="*/ 3286800 w 7505792"/>
                <a:gd name="connsiteY8" fmla="*/ 0 h 659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05792" h="6599553">
                  <a:moveTo>
                    <a:pt x="3286800" y="0"/>
                  </a:moveTo>
                  <a:lnTo>
                    <a:pt x="7505792" y="2654967"/>
                  </a:lnTo>
                  <a:lnTo>
                    <a:pt x="7228952" y="3007249"/>
                  </a:lnTo>
                  <a:cubicBezTo>
                    <a:pt x="5514025" y="5085261"/>
                    <a:pt x="2967621" y="6451642"/>
                    <a:pt x="99084" y="6597048"/>
                  </a:cubicBezTo>
                  <a:lnTo>
                    <a:pt x="0" y="6599553"/>
                  </a:lnTo>
                  <a:lnTo>
                    <a:pt x="0" y="1641654"/>
                  </a:lnTo>
                  <a:lnTo>
                    <a:pt x="95740" y="1634374"/>
                  </a:lnTo>
                  <a:cubicBezTo>
                    <a:pt x="1343774" y="1507629"/>
                    <a:pt x="2454747" y="917255"/>
                    <a:pt x="3253711" y="38198"/>
                  </a:cubicBezTo>
                  <a:lnTo>
                    <a:pt x="3286800" y="0"/>
                  </a:lnTo>
                  <a:close/>
                </a:path>
              </a:pathLst>
            </a:custGeom>
            <a:blipFill dpi="0" rotWithShape="0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1959265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EC28FD-6C9B-0CE8-AC21-21A3167E5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מלבן 2079">
            <a:extLst>
              <a:ext uri="{FF2B5EF4-FFF2-40B4-BE49-F238E27FC236}">
                <a16:creationId xmlns:a16="http://schemas.microsoft.com/office/drawing/2014/main" id="{2C8A8E01-201E-7D75-9789-8F32429ABFCC}"/>
              </a:ext>
            </a:extLst>
          </p:cNvPr>
          <p:cNvSpPr/>
          <p:nvPr/>
        </p:nvSpPr>
        <p:spPr>
          <a:xfrm>
            <a:off x="-1" y="-6557"/>
            <a:ext cx="12192000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081" name="מלבן 2080">
            <a:extLst>
              <a:ext uri="{FF2B5EF4-FFF2-40B4-BE49-F238E27FC236}">
                <a16:creationId xmlns:a16="http://schemas.microsoft.com/office/drawing/2014/main" id="{95CEA1DB-4D42-E22B-C44C-CEC677ABC6D4}"/>
              </a:ext>
            </a:extLst>
          </p:cNvPr>
          <p:cNvSpPr/>
          <p:nvPr/>
        </p:nvSpPr>
        <p:spPr>
          <a:xfrm>
            <a:off x="4103309" y="131658"/>
            <a:ext cx="3985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שיווק ומכירות</a:t>
            </a:r>
            <a:endParaRPr lang="he-IL" sz="54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sp>
        <p:nvSpPr>
          <p:cNvPr id="4" name="מלבן 3">
            <a:extLst>
              <a:ext uri="{FF2B5EF4-FFF2-40B4-BE49-F238E27FC236}">
                <a16:creationId xmlns:a16="http://schemas.microsoft.com/office/drawing/2014/main" id="{ADE92F84-3592-B33E-2A19-786A62E9275B}"/>
              </a:ext>
            </a:extLst>
          </p:cNvPr>
          <p:cNvSpPr/>
          <p:nvPr/>
        </p:nvSpPr>
        <p:spPr>
          <a:xfrm>
            <a:off x="1072031" y="6009261"/>
            <a:ext cx="1029159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24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הפצת המוצרים לרשתות השיווק, חנויות, </a:t>
            </a:r>
            <a:r>
              <a:rPr lang="he-IL" sz="24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מסעדות, תוך התאמת המוצר לצרכני השוק</a:t>
            </a:r>
            <a:endParaRPr lang="he-IL" sz="24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grpSp>
        <p:nvGrpSpPr>
          <p:cNvPr id="2" name="קבוצה 1">
            <a:extLst>
              <a:ext uri="{FF2B5EF4-FFF2-40B4-BE49-F238E27FC236}">
                <a16:creationId xmlns:a16="http://schemas.microsoft.com/office/drawing/2014/main" id="{25962856-7FF4-367D-C145-AD3B1C62379B}"/>
              </a:ext>
            </a:extLst>
          </p:cNvPr>
          <p:cNvGrpSpPr/>
          <p:nvPr/>
        </p:nvGrpSpPr>
        <p:grpSpPr>
          <a:xfrm rot="19750480">
            <a:off x="-2544001" y="-11479559"/>
            <a:ext cx="17280000" cy="17280000"/>
            <a:chOff x="-2957069" y="-14080622"/>
            <a:chExt cx="19800000" cy="19779246"/>
          </a:xfrm>
        </p:grpSpPr>
        <p:sp>
          <p:nvSpPr>
            <p:cNvPr id="3" name="צורה חופשית: צורה 2">
              <a:extLst>
                <a:ext uri="{FF2B5EF4-FFF2-40B4-BE49-F238E27FC236}">
                  <a16:creationId xmlns:a16="http://schemas.microsoft.com/office/drawing/2014/main" id="{D858560C-E590-7E8E-395A-E1B90BE53A9B}"/>
                </a:ext>
              </a:extLst>
            </p:cNvPr>
            <p:cNvSpPr/>
            <p:nvPr/>
          </p:nvSpPr>
          <p:spPr>
            <a:xfrm>
              <a:off x="7353300" y="-14080622"/>
              <a:ext cx="7420155" cy="6630451"/>
            </a:xfrm>
            <a:custGeom>
              <a:avLst/>
              <a:gdLst>
                <a:gd name="connsiteX0" fmla="*/ 0 w 7420155"/>
                <a:gd name="connsiteY0" fmla="*/ 0 h 6630451"/>
                <a:gd name="connsiteX1" fmla="*/ 99084 w 7420155"/>
                <a:gd name="connsiteY1" fmla="*/ 2505 h 6630451"/>
                <a:gd name="connsiteX2" fmla="*/ 7228952 w 7420155"/>
                <a:gd name="connsiteY2" fmla="*/ 3592304 h 6630451"/>
                <a:gd name="connsiteX3" fmla="*/ 7420155 w 7420155"/>
                <a:gd name="connsiteY3" fmla="*/ 3835613 h 6630451"/>
                <a:gd name="connsiteX4" fmla="*/ 3313564 w 7420155"/>
                <a:gd name="connsiteY4" fmla="*/ 6630451 h 6630451"/>
                <a:gd name="connsiteX5" fmla="*/ 3253711 w 7420155"/>
                <a:gd name="connsiteY5" fmla="*/ 6561355 h 6630451"/>
                <a:gd name="connsiteX6" fmla="*/ 95740 w 7420155"/>
                <a:gd name="connsiteY6" fmla="*/ 4965179 h 6630451"/>
                <a:gd name="connsiteX7" fmla="*/ 0 w 7420155"/>
                <a:gd name="connsiteY7" fmla="*/ 4957899 h 6630451"/>
                <a:gd name="connsiteX8" fmla="*/ 0 w 7420155"/>
                <a:gd name="connsiteY8" fmla="*/ 0 h 663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0155" h="6630451">
                  <a:moveTo>
                    <a:pt x="0" y="0"/>
                  </a:moveTo>
                  <a:lnTo>
                    <a:pt x="99084" y="2505"/>
                  </a:lnTo>
                  <a:cubicBezTo>
                    <a:pt x="2967621" y="147912"/>
                    <a:pt x="5514025" y="1514292"/>
                    <a:pt x="7228952" y="3592304"/>
                  </a:cubicBezTo>
                  <a:lnTo>
                    <a:pt x="7420155" y="3835613"/>
                  </a:lnTo>
                  <a:lnTo>
                    <a:pt x="3313564" y="6630451"/>
                  </a:lnTo>
                  <a:lnTo>
                    <a:pt x="3253711" y="6561355"/>
                  </a:lnTo>
                  <a:cubicBezTo>
                    <a:pt x="2454747" y="5682298"/>
                    <a:pt x="1343774" y="5091924"/>
                    <a:pt x="95740" y="4965179"/>
                  </a:cubicBezTo>
                  <a:lnTo>
                    <a:pt x="0" y="4957899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0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5" name="צורה חופשית: צורה 4">
              <a:extLst>
                <a:ext uri="{FF2B5EF4-FFF2-40B4-BE49-F238E27FC236}">
                  <a16:creationId xmlns:a16="http://schemas.microsoft.com/office/drawing/2014/main" id="{FE3324B9-3F71-E11C-F600-E71CDB216408}"/>
                </a:ext>
              </a:extLst>
            </p:cNvPr>
            <p:cNvSpPr/>
            <p:nvPr/>
          </p:nvSpPr>
          <p:spPr>
            <a:xfrm>
              <a:off x="-1340423" y="-14072735"/>
              <a:ext cx="7703123" cy="7098709"/>
            </a:xfrm>
            <a:custGeom>
              <a:avLst/>
              <a:gdLst>
                <a:gd name="connsiteX0" fmla="*/ 7703123 w 7703123"/>
                <a:gd name="connsiteY0" fmla="*/ 0 h 7098709"/>
                <a:gd name="connsiteX1" fmla="*/ 7703123 w 7703123"/>
                <a:gd name="connsiteY1" fmla="*/ 4966711 h 7098709"/>
                <a:gd name="connsiteX2" fmla="*/ 7529518 w 7703123"/>
                <a:gd name="connsiteY2" fmla="*/ 4988771 h 7098709"/>
                <a:gd name="connsiteX3" fmla="*/ 4316744 w 7703123"/>
                <a:gd name="connsiteY3" fmla="*/ 6920072 h 7098709"/>
                <a:gd name="connsiteX4" fmla="*/ 4189712 w 7703123"/>
                <a:gd name="connsiteY4" fmla="*/ 7098709 h 7098709"/>
                <a:gd name="connsiteX5" fmla="*/ 0 w 7703123"/>
                <a:gd name="connsiteY5" fmla="*/ 4462166 h 7098709"/>
                <a:gd name="connsiteX6" fmla="*/ 74119 w 7703123"/>
                <a:gd name="connsiteY6" fmla="*/ 4346552 h 7098709"/>
                <a:gd name="connsiteX7" fmla="*/ 7271137 w 7703123"/>
                <a:gd name="connsiteY7" fmla="*/ 32849 h 7098709"/>
                <a:gd name="connsiteX8" fmla="*/ 7703123 w 7703123"/>
                <a:gd name="connsiteY8" fmla="*/ 0 h 709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3123" h="7098709">
                  <a:moveTo>
                    <a:pt x="7703123" y="0"/>
                  </a:moveTo>
                  <a:lnTo>
                    <a:pt x="7703123" y="4966711"/>
                  </a:lnTo>
                  <a:lnTo>
                    <a:pt x="7529518" y="4988771"/>
                  </a:lnTo>
                  <a:cubicBezTo>
                    <a:pt x="6218604" y="5189075"/>
                    <a:pt x="5076905" y="5903615"/>
                    <a:pt x="4316744" y="6920072"/>
                  </a:cubicBezTo>
                  <a:lnTo>
                    <a:pt x="4189712" y="7098709"/>
                  </a:lnTo>
                  <a:lnTo>
                    <a:pt x="0" y="4462166"/>
                  </a:lnTo>
                  <a:lnTo>
                    <a:pt x="74119" y="4346552"/>
                  </a:lnTo>
                  <a:cubicBezTo>
                    <a:pt x="1675310" y="1976477"/>
                    <a:pt x="4275855" y="337036"/>
                    <a:pt x="7271137" y="32849"/>
                  </a:cubicBezTo>
                  <a:lnTo>
                    <a:pt x="7703123" y="0"/>
                  </a:lnTo>
                  <a:close/>
                </a:path>
              </a:pathLst>
            </a:custGeom>
            <a:blipFill dpi="0" rotWithShape="0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6" name="צורה חופשית: צורה 5">
              <a:extLst>
                <a:ext uri="{FF2B5EF4-FFF2-40B4-BE49-F238E27FC236}">
                  <a16:creationId xmlns:a16="http://schemas.microsoft.com/office/drawing/2014/main" id="{08F16C14-3996-6CEF-3773-D96B1D8B29AF}"/>
                </a:ext>
              </a:extLst>
            </p:cNvPr>
            <p:cNvSpPr/>
            <p:nvPr/>
          </p:nvSpPr>
          <p:spPr>
            <a:xfrm>
              <a:off x="11222611" y="-9432595"/>
              <a:ext cx="5620320" cy="10365989"/>
            </a:xfrm>
            <a:custGeom>
              <a:avLst/>
              <a:gdLst>
                <a:gd name="connsiteX0" fmla="*/ 4117771 w 5620320"/>
                <a:gd name="connsiteY0" fmla="*/ 0 h 10365989"/>
                <a:gd name="connsiteX1" fmla="*/ 4187064 w 5620320"/>
                <a:gd name="connsiteY1" fmla="*/ 108086 h 10365989"/>
                <a:gd name="connsiteX2" fmla="*/ 5620320 w 5620320"/>
                <a:gd name="connsiteY2" fmla="*/ 5241596 h 10365989"/>
                <a:gd name="connsiteX3" fmla="*/ 4425443 w 5620320"/>
                <a:gd name="connsiteY3" fmla="*/ 9960524 h 10365989"/>
                <a:gd name="connsiteX4" fmla="*/ 4192306 w 5620320"/>
                <a:gd name="connsiteY4" fmla="*/ 10365989 h 10365989"/>
                <a:gd name="connsiteX5" fmla="*/ 0 w 5620320"/>
                <a:gd name="connsiteY5" fmla="*/ 7727814 h 10365989"/>
                <a:gd name="connsiteX6" fmla="*/ 72882 w 5620320"/>
                <a:gd name="connsiteY6" fmla="*/ 7601060 h 10365989"/>
                <a:gd name="connsiteX7" fmla="*/ 670320 w 5620320"/>
                <a:gd name="connsiteY7" fmla="*/ 5241596 h 10365989"/>
                <a:gd name="connsiteX8" fmla="*/ 72882 w 5620320"/>
                <a:gd name="connsiteY8" fmla="*/ 2882132 h 10365989"/>
                <a:gd name="connsiteX9" fmla="*/ 19452 w 5620320"/>
                <a:gd name="connsiteY9" fmla="*/ 2789209 h 10365989"/>
                <a:gd name="connsiteX10" fmla="*/ 4117771 w 5620320"/>
                <a:gd name="connsiteY10" fmla="*/ 0 h 1036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20320" h="10365989">
                  <a:moveTo>
                    <a:pt x="4117771" y="0"/>
                  </a:moveTo>
                  <a:lnTo>
                    <a:pt x="4187064" y="108086"/>
                  </a:lnTo>
                  <a:cubicBezTo>
                    <a:pt x="5096572" y="1604936"/>
                    <a:pt x="5620320" y="3362102"/>
                    <a:pt x="5620320" y="5241596"/>
                  </a:cubicBezTo>
                  <a:cubicBezTo>
                    <a:pt x="5620320" y="6950227"/>
                    <a:pt x="5187470" y="8557761"/>
                    <a:pt x="4425443" y="9960524"/>
                  </a:cubicBezTo>
                  <a:lnTo>
                    <a:pt x="4192306" y="10365989"/>
                  </a:lnTo>
                  <a:lnTo>
                    <a:pt x="0" y="7727814"/>
                  </a:lnTo>
                  <a:lnTo>
                    <a:pt x="72882" y="7601060"/>
                  </a:lnTo>
                  <a:cubicBezTo>
                    <a:pt x="453895" y="6899679"/>
                    <a:pt x="670320" y="6095912"/>
                    <a:pt x="670320" y="5241596"/>
                  </a:cubicBezTo>
                  <a:cubicBezTo>
                    <a:pt x="670320" y="4387281"/>
                    <a:pt x="453895" y="3583514"/>
                    <a:pt x="72882" y="2882132"/>
                  </a:cubicBezTo>
                  <a:lnTo>
                    <a:pt x="19452" y="2789209"/>
                  </a:lnTo>
                  <a:lnTo>
                    <a:pt x="4117771" y="0"/>
                  </a:lnTo>
                  <a:close/>
                </a:path>
              </a:pathLst>
            </a:custGeom>
            <a:blipFill dpi="0" rotWithShape="0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/>
            </a:p>
          </p:txBody>
        </p:sp>
        <p:sp>
          <p:nvSpPr>
            <p:cNvPr id="7" name="צורה חופשית: צורה 6">
              <a:extLst>
                <a:ext uri="{FF2B5EF4-FFF2-40B4-BE49-F238E27FC236}">
                  <a16:creationId xmlns:a16="http://schemas.microsoft.com/office/drawing/2014/main" id="{E0E168E7-9B74-C9C0-73EA-4448A8AD074B}"/>
                </a:ext>
              </a:extLst>
            </p:cNvPr>
            <p:cNvSpPr/>
            <p:nvPr/>
          </p:nvSpPr>
          <p:spPr>
            <a:xfrm>
              <a:off x="-2957069" y="-8755377"/>
              <a:ext cx="5501110" cy="9628870"/>
            </a:xfrm>
            <a:custGeom>
              <a:avLst/>
              <a:gdLst>
                <a:gd name="connsiteX0" fmla="*/ 1115720 w 5501110"/>
                <a:gd name="connsiteY0" fmla="*/ 0 h 9628870"/>
                <a:gd name="connsiteX1" fmla="*/ 5332661 w 5501110"/>
                <a:gd name="connsiteY1" fmla="*/ 2653677 h 9628870"/>
                <a:gd name="connsiteX2" fmla="*/ 5250365 w 5501110"/>
                <a:gd name="connsiteY2" fmla="*/ 2862401 h 9628870"/>
                <a:gd name="connsiteX3" fmla="*/ 4950000 w 5501110"/>
                <a:gd name="connsiteY3" fmla="*/ 4564377 h 9628870"/>
                <a:gd name="connsiteX4" fmla="*/ 5438124 w 5501110"/>
                <a:gd name="connsiteY4" fmla="*/ 6710407 h 9628870"/>
                <a:gd name="connsiteX5" fmla="*/ 5501110 w 5501110"/>
                <a:gd name="connsiteY5" fmla="*/ 6833387 h 9628870"/>
                <a:gd name="connsiteX6" fmla="*/ 1393572 w 5501110"/>
                <a:gd name="connsiteY6" fmla="*/ 9628870 h 9628870"/>
                <a:gd name="connsiteX7" fmla="*/ 1194877 w 5501110"/>
                <a:gd name="connsiteY7" fmla="*/ 9283305 h 9628870"/>
                <a:gd name="connsiteX8" fmla="*/ 0 w 5501110"/>
                <a:gd name="connsiteY8" fmla="*/ 4564377 h 9628870"/>
                <a:gd name="connsiteX9" fmla="*/ 976247 w 5501110"/>
                <a:gd name="connsiteY9" fmla="*/ 272318 h 9628870"/>
                <a:gd name="connsiteX10" fmla="*/ 1115720 w 5501110"/>
                <a:gd name="connsiteY10" fmla="*/ 0 h 9628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01110" h="9628870">
                  <a:moveTo>
                    <a:pt x="1115720" y="0"/>
                  </a:moveTo>
                  <a:lnTo>
                    <a:pt x="5332661" y="2653677"/>
                  </a:lnTo>
                  <a:lnTo>
                    <a:pt x="5250365" y="2862401"/>
                  </a:lnTo>
                  <a:cubicBezTo>
                    <a:pt x="5056048" y="3393104"/>
                    <a:pt x="4950000" y="3966356"/>
                    <a:pt x="4950000" y="4564377"/>
                  </a:cubicBezTo>
                  <a:cubicBezTo>
                    <a:pt x="4950000" y="5333261"/>
                    <a:pt x="5125304" y="6061201"/>
                    <a:pt x="5438124" y="6710407"/>
                  </a:cubicBezTo>
                  <a:lnTo>
                    <a:pt x="5501110" y="6833387"/>
                  </a:lnTo>
                  <a:lnTo>
                    <a:pt x="1393572" y="9628870"/>
                  </a:lnTo>
                  <a:lnTo>
                    <a:pt x="1194877" y="9283305"/>
                  </a:lnTo>
                  <a:cubicBezTo>
                    <a:pt x="432850" y="7880542"/>
                    <a:pt x="0" y="6273008"/>
                    <a:pt x="0" y="4564377"/>
                  </a:cubicBezTo>
                  <a:cubicBezTo>
                    <a:pt x="0" y="3026609"/>
                    <a:pt x="350608" y="1570730"/>
                    <a:pt x="976247" y="272318"/>
                  </a:cubicBezTo>
                  <a:lnTo>
                    <a:pt x="1115720" y="0"/>
                  </a:lnTo>
                  <a:close/>
                </a:path>
              </a:pathLst>
            </a:custGeom>
            <a:blipFill dpi="0" rotWithShape="0">
              <a:blip r:embed="rId6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8" name="צורה חופשית: צורה 7">
              <a:extLst>
                <a:ext uri="{FF2B5EF4-FFF2-40B4-BE49-F238E27FC236}">
                  <a16:creationId xmlns:a16="http://schemas.microsoft.com/office/drawing/2014/main" id="{5AF4C8CD-1BEB-CA2D-6FBD-120D6323443B}"/>
                </a:ext>
              </a:extLst>
            </p:cNvPr>
            <p:cNvSpPr/>
            <p:nvPr/>
          </p:nvSpPr>
          <p:spPr>
            <a:xfrm>
              <a:off x="-1014583" y="-1091600"/>
              <a:ext cx="7377283" cy="6782337"/>
            </a:xfrm>
            <a:custGeom>
              <a:avLst/>
              <a:gdLst>
                <a:gd name="connsiteX0" fmla="*/ 4099141 w 7377283"/>
                <a:gd name="connsiteY0" fmla="*/ 0 h 6782337"/>
                <a:gd name="connsiteX1" fmla="*/ 4137853 w 7377283"/>
                <a:gd name="connsiteY1" fmla="*/ 49261 h 6782337"/>
                <a:gd name="connsiteX2" fmla="*/ 7203678 w 7377283"/>
                <a:gd name="connsiteY2" fmla="*/ 1793566 h 6782337"/>
                <a:gd name="connsiteX3" fmla="*/ 7377283 w 7377283"/>
                <a:gd name="connsiteY3" fmla="*/ 1815626 h 6782337"/>
                <a:gd name="connsiteX4" fmla="*/ 7377283 w 7377283"/>
                <a:gd name="connsiteY4" fmla="*/ 6782337 h 6782337"/>
                <a:gd name="connsiteX5" fmla="*/ 6945297 w 7377283"/>
                <a:gd name="connsiteY5" fmla="*/ 6749488 h 6782337"/>
                <a:gd name="connsiteX6" fmla="*/ 24293 w 7377283"/>
                <a:gd name="connsiteY6" fmla="*/ 2823929 h 6782337"/>
                <a:gd name="connsiteX7" fmla="*/ 0 w 7377283"/>
                <a:gd name="connsiteY7" fmla="*/ 2789768 h 6782337"/>
                <a:gd name="connsiteX8" fmla="*/ 4099141 w 7377283"/>
                <a:gd name="connsiteY8" fmla="*/ 0 h 6782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77283" h="6782337">
                  <a:moveTo>
                    <a:pt x="4099141" y="0"/>
                  </a:moveTo>
                  <a:lnTo>
                    <a:pt x="4137853" y="49261"/>
                  </a:lnTo>
                  <a:cubicBezTo>
                    <a:pt x="4894439" y="966031"/>
                    <a:pt x="5974696" y="1605782"/>
                    <a:pt x="7203678" y="1793566"/>
                  </a:cubicBezTo>
                  <a:lnTo>
                    <a:pt x="7377283" y="1815626"/>
                  </a:lnTo>
                  <a:lnTo>
                    <a:pt x="7377283" y="6782337"/>
                  </a:lnTo>
                  <a:lnTo>
                    <a:pt x="6945297" y="6749488"/>
                  </a:lnTo>
                  <a:cubicBezTo>
                    <a:pt x="4116420" y="6462200"/>
                    <a:pt x="1639638" y="4983899"/>
                    <a:pt x="24293" y="2823929"/>
                  </a:cubicBezTo>
                  <a:lnTo>
                    <a:pt x="0" y="2789768"/>
                  </a:lnTo>
                  <a:lnTo>
                    <a:pt x="4099141" y="0"/>
                  </a:lnTo>
                  <a:close/>
                </a:path>
              </a:pathLst>
            </a:custGeom>
            <a:blipFill dpi="0" rotWithShape="0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9" name="צורה חופשית: צורה 8">
              <a:extLst>
                <a:ext uri="{FF2B5EF4-FFF2-40B4-BE49-F238E27FC236}">
                  <a16:creationId xmlns:a16="http://schemas.microsoft.com/office/drawing/2014/main" id="{BE5E0D02-3B0A-E765-79FF-8116CAD4C67B}"/>
                </a:ext>
              </a:extLst>
            </p:cNvPr>
            <p:cNvSpPr/>
            <p:nvPr/>
          </p:nvSpPr>
          <p:spPr>
            <a:xfrm>
              <a:off x="7353300" y="-900929"/>
              <a:ext cx="7505792" cy="6599553"/>
            </a:xfrm>
            <a:custGeom>
              <a:avLst/>
              <a:gdLst>
                <a:gd name="connsiteX0" fmla="*/ 3286800 w 7505792"/>
                <a:gd name="connsiteY0" fmla="*/ 0 h 6599553"/>
                <a:gd name="connsiteX1" fmla="*/ 7505792 w 7505792"/>
                <a:gd name="connsiteY1" fmla="*/ 2654967 h 6599553"/>
                <a:gd name="connsiteX2" fmla="*/ 7228952 w 7505792"/>
                <a:gd name="connsiteY2" fmla="*/ 3007249 h 6599553"/>
                <a:gd name="connsiteX3" fmla="*/ 99084 w 7505792"/>
                <a:gd name="connsiteY3" fmla="*/ 6597048 h 6599553"/>
                <a:gd name="connsiteX4" fmla="*/ 0 w 7505792"/>
                <a:gd name="connsiteY4" fmla="*/ 6599553 h 6599553"/>
                <a:gd name="connsiteX5" fmla="*/ 0 w 7505792"/>
                <a:gd name="connsiteY5" fmla="*/ 1641654 h 6599553"/>
                <a:gd name="connsiteX6" fmla="*/ 95740 w 7505792"/>
                <a:gd name="connsiteY6" fmla="*/ 1634374 h 6599553"/>
                <a:gd name="connsiteX7" fmla="*/ 3253711 w 7505792"/>
                <a:gd name="connsiteY7" fmla="*/ 38198 h 6599553"/>
                <a:gd name="connsiteX8" fmla="*/ 3286800 w 7505792"/>
                <a:gd name="connsiteY8" fmla="*/ 0 h 659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05792" h="6599553">
                  <a:moveTo>
                    <a:pt x="3286800" y="0"/>
                  </a:moveTo>
                  <a:lnTo>
                    <a:pt x="7505792" y="2654967"/>
                  </a:lnTo>
                  <a:lnTo>
                    <a:pt x="7228952" y="3007249"/>
                  </a:lnTo>
                  <a:cubicBezTo>
                    <a:pt x="5514025" y="5085261"/>
                    <a:pt x="2967621" y="6451642"/>
                    <a:pt x="99084" y="6597048"/>
                  </a:cubicBezTo>
                  <a:lnTo>
                    <a:pt x="0" y="6599553"/>
                  </a:lnTo>
                  <a:lnTo>
                    <a:pt x="0" y="1641654"/>
                  </a:lnTo>
                  <a:lnTo>
                    <a:pt x="95740" y="1634374"/>
                  </a:lnTo>
                  <a:cubicBezTo>
                    <a:pt x="1343774" y="1507629"/>
                    <a:pt x="2454747" y="917255"/>
                    <a:pt x="3253711" y="38198"/>
                  </a:cubicBezTo>
                  <a:lnTo>
                    <a:pt x="3286800" y="0"/>
                  </a:lnTo>
                  <a:close/>
                </a:path>
              </a:pathLst>
            </a:custGeom>
            <a:blipFill dpi="0" rotWithShape="0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2748971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633B2-B0BD-7F68-96B4-8AEE8D829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מלבן 2079">
            <a:extLst>
              <a:ext uri="{FF2B5EF4-FFF2-40B4-BE49-F238E27FC236}">
                <a16:creationId xmlns:a16="http://schemas.microsoft.com/office/drawing/2014/main" id="{2982B52A-CD43-8B54-0110-C5C95B3CBBA0}"/>
              </a:ext>
            </a:extLst>
          </p:cNvPr>
          <p:cNvSpPr/>
          <p:nvPr/>
        </p:nvSpPr>
        <p:spPr>
          <a:xfrm>
            <a:off x="-1" y="-6557"/>
            <a:ext cx="12192000" cy="68711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081" name="מלבן 2080">
            <a:extLst>
              <a:ext uri="{FF2B5EF4-FFF2-40B4-BE49-F238E27FC236}">
                <a16:creationId xmlns:a16="http://schemas.microsoft.com/office/drawing/2014/main" id="{C7F53E00-81B2-1438-89CE-244F4E8BDCAE}"/>
              </a:ext>
            </a:extLst>
          </p:cNvPr>
          <p:cNvSpPr/>
          <p:nvPr/>
        </p:nvSpPr>
        <p:spPr>
          <a:xfrm>
            <a:off x="3671281" y="131658"/>
            <a:ext cx="50577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לוגיסטיקה והפצה</a:t>
            </a:r>
            <a:endParaRPr lang="he-IL" sz="54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89F8AE79-6C13-CC83-C71F-82884180BA18}"/>
              </a:ext>
            </a:extLst>
          </p:cNvPr>
          <p:cNvSpPr/>
          <p:nvPr/>
        </p:nvSpPr>
        <p:spPr>
          <a:xfrm>
            <a:off x="822767" y="6009261"/>
            <a:ext cx="107901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28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ssistant ExtraBold" panose="00000900000000000000" pitchFamily="2" charset="-79"/>
                <a:cs typeface="Assistant ExtraBold" panose="00000900000000000000" pitchFamily="2" charset="-79"/>
              </a:rPr>
              <a:t>מחסני סחורות ומערך של 550 משאיות הפצה מדי יום לטובת אספקה מהירה</a:t>
            </a:r>
            <a:endParaRPr lang="he-IL" sz="28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ssistant ExtraBold" panose="00000900000000000000" pitchFamily="2" charset="-79"/>
              <a:cs typeface="Assistant ExtraBold" panose="00000900000000000000" pitchFamily="2" charset="-79"/>
            </a:endParaRPr>
          </a:p>
        </p:txBody>
      </p:sp>
      <p:grpSp>
        <p:nvGrpSpPr>
          <p:cNvPr id="9" name="קבוצה 8">
            <a:extLst>
              <a:ext uri="{FF2B5EF4-FFF2-40B4-BE49-F238E27FC236}">
                <a16:creationId xmlns:a16="http://schemas.microsoft.com/office/drawing/2014/main" id="{53D7CA2B-F917-4579-1B6B-9D89D3753456}"/>
              </a:ext>
            </a:extLst>
          </p:cNvPr>
          <p:cNvGrpSpPr/>
          <p:nvPr/>
        </p:nvGrpSpPr>
        <p:grpSpPr>
          <a:xfrm rot="1504255">
            <a:off x="-2544001" y="-11479559"/>
            <a:ext cx="17280000" cy="17280000"/>
            <a:chOff x="-2957069" y="-14080622"/>
            <a:chExt cx="19800000" cy="19779246"/>
          </a:xfrm>
        </p:grpSpPr>
        <p:sp>
          <p:nvSpPr>
            <p:cNvPr id="11" name="צורה חופשית: צורה 10">
              <a:extLst>
                <a:ext uri="{FF2B5EF4-FFF2-40B4-BE49-F238E27FC236}">
                  <a16:creationId xmlns:a16="http://schemas.microsoft.com/office/drawing/2014/main" id="{904690D2-2699-E56A-64FC-1924A4C924A9}"/>
                </a:ext>
              </a:extLst>
            </p:cNvPr>
            <p:cNvSpPr/>
            <p:nvPr/>
          </p:nvSpPr>
          <p:spPr>
            <a:xfrm>
              <a:off x="7353300" y="-14080622"/>
              <a:ext cx="7420155" cy="6630451"/>
            </a:xfrm>
            <a:custGeom>
              <a:avLst/>
              <a:gdLst>
                <a:gd name="connsiteX0" fmla="*/ 0 w 7420155"/>
                <a:gd name="connsiteY0" fmla="*/ 0 h 6630451"/>
                <a:gd name="connsiteX1" fmla="*/ 99084 w 7420155"/>
                <a:gd name="connsiteY1" fmla="*/ 2505 h 6630451"/>
                <a:gd name="connsiteX2" fmla="*/ 7228952 w 7420155"/>
                <a:gd name="connsiteY2" fmla="*/ 3592304 h 6630451"/>
                <a:gd name="connsiteX3" fmla="*/ 7420155 w 7420155"/>
                <a:gd name="connsiteY3" fmla="*/ 3835613 h 6630451"/>
                <a:gd name="connsiteX4" fmla="*/ 3313564 w 7420155"/>
                <a:gd name="connsiteY4" fmla="*/ 6630451 h 6630451"/>
                <a:gd name="connsiteX5" fmla="*/ 3253711 w 7420155"/>
                <a:gd name="connsiteY5" fmla="*/ 6561355 h 6630451"/>
                <a:gd name="connsiteX6" fmla="*/ 95740 w 7420155"/>
                <a:gd name="connsiteY6" fmla="*/ 4965179 h 6630451"/>
                <a:gd name="connsiteX7" fmla="*/ 0 w 7420155"/>
                <a:gd name="connsiteY7" fmla="*/ 4957899 h 6630451"/>
                <a:gd name="connsiteX8" fmla="*/ 0 w 7420155"/>
                <a:gd name="connsiteY8" fmla="*/ 0 h 663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0155" h="6630451">
                  <a:moveTo>
                    <a:pt x="0" y="0"/>
                  </a:moveTo>
                  <a:lnTo>
                    <a:pt x="99084" y="2505"/>
                  </a:lnTo>
                  <a:cubicBezTo>
                    <a:pt x="2967621" y="147912"/>
                    <a:pt x="5514025" y="1514292"/>
                    <a:pt x="7228952" y="3592304"/>
                  </a:cubicBezTo>
                  <a:lnTo>
                    <a:pt x="7420155" y="3835613"/>
                  </a:lnTo>
                  <a:lnTo>
                    <a:pt x="3313564" y="6630451"/>
                  </a:lnTo>
                  <a:lnTo>
                    <a:pt x="3253711" y="6561355"/>
                  </a:lnTo>
                  <a:cubicBezTo>
                    <a:pt x="2454747" y="5682298"/>
                    <a:pt x="1343774" y="5091924"/>
                    <a:pt x="95740" y="4965179"/>
                  </a:cubicBezTo>
                  <a:lnTo>
                    <a:pt x="0" y="4957899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0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2" name="צורה חופשית: צורה 11">
              <a:extLst>
                <a:ext uri="{FF2B5EF4-FFF2-40B4-BE49-F238E27FC236}">
                  <a16:creationId xmlns:a16="http://schemas.microsoft.com/office/drawing/2014/main" id="{15D4AEA3-B52B-5841-CFFB-B44B4356D4DA}"/>
                </a:ext>
              </a:extLst>
            </p:cNvPr>
            <p:cNvSpPr/>
            <p:nvPr/>
          </p:nvSpPr>
          <p:spPr>
            <a:xfrm>
              <a:off x="-1340423" y="-14072735"/>
              <a:ext cx="7703123" cy="7098709"/>
            </a:xfrm>
            <a:custGeom>
              <a:avLst/>
              <a:gdLst>
                <a:gd name="connsiteX0" fmla="*/ 7703123 w 7703123"/>
                <a:gd name="connsiteY0" fmla="*/ 0 h 7098709"/>
                <a:gd name="connsiteX1" fmla="*/ 7703123 w 7703123"/>
                <a:gd name="connsiteY1" fmla="*/ 4966711 h 7098709"/>
                <a:gd name="connsiteX2" fmla="*/ 7529518 w 7703123"/>
                <a:gd name="connsiteY2" fmla="*/ 4988771 h 7098709"/>
                <a:gd name="connsiteX3" fmla="*/ 4316744 w 7703123"/>
                <a:gd name="connsiteY3" fmla="*/ 6920072 h 7098709"/>
                <a:gd name="connsiteX4" fmla="*/ 4189712 w 7703123"/>
                <a:gd name="connsiteY4" fmla="*/ 7098709 h 7098709"/>
                <a:gd name="connsiteX5" fmla="*/ 0 w 7703123"/>
                <a:gd name="connsiteY5" fmla="*/ 4462166 h 7098709"/>
                <a:gd name="connsiteX6" fmla="*/ 74119 w 7703123"/>
                <a:gd name="connsiteY6" fmla="*/ 4346552 h 7098709"/>
                <a:gd name="connsiteX7" fmla="*/ 7271137 w 7703123"/>
                <a:gd name="connsiteY7" fmla="*/ 32849 h 7098709"/>
                <a:gd name="connsiteX8" fmla="*/ 7703123 w 7703123"/>
                <a:gd name="connsiteY8" fmla="*/ 0 h 709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3123" h="7098709">
                  <a:moveTo>
                    <a:pt x="7703123" y="0"/>
                  </a:moveTo>
                  <a:lnTo>
                    <a:pt x="7703123" y="4966711"/>
                  </a:lnTo>
                  <a:lnTo>
                    <a:pt x="7529518" y="4988771"/>
                  </a:lnTo>
                  <a:cubicBezTo>
                    <a:pt x="6218604" y="5189075"/>
                    <a:pt x="5076905" y="5903615"/>
                    <a:pt x="4316744" y="6920072"/>
                  </a:cubicBezTo>
                  <a:lnTo>
                    <a:pt x="4189712" y="7098709"/>
                  </a:lnTo>
                  <a:lnTo>
                    <a:pt x="0" y="4462166"/>
                  </a:lnTo>
                  <a:lnTo>
                    <a:pt x="74119" y="4346552"/>
                  </a:lnTo>
                  <a:cubicBezTo>
                    <a:pt x="1675310" y="1976477"/>
                    <a:pt x="4275855" y="337036"/>
                    <a:pt x="7271137" y="32849"/>
                  </a:cubicBezTo>
                  <a:lnTo>
                    <a:pt x="7703123" y="0"/>
                  </a:lnTo>
                  <a:close/>
                </a:path>
              </a:pathLst>
            </a:custGeom>
            <a:blipFill dpi="0" rotWithShape="0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3" name="צורה חופשית: צורה 12">
              <a:extLst>
                <a:ext uri="{FF2B5EF4-FFF2-40B4-BE49-F238E27FC236}">
                  <a16:creationId xmlns:a16="http://schemas.microsoft.com/office/drawing/2014/main" id="{5AC15775-916D-794D-E4F4-AB8852505234}"/>
                </a:ext>
              </a:extLst>
            </p:cNvPr>
            <p:cNvSpPr/>
            <p:nvPr/>
          </p:nvSpPr>
          <p:spPr>
            <a:xfrm>
              <a:off x="11222611" y="-9432595"/>
              <a:ext cx="5620320" cy="10365989"/>
            </a:xfrm>
            <a:custGeom>
              <a:avLst/>
              <a:gdLst>
                <a:gd name="connsiteX0" fmla="*/ 4117771 w 5620320"/>
                <a:gd name="connsiteY0" fmla="*/ 0 h 10365989"/>
                <a:gd name="connsiteX1" fmla="*/ 4187064 w 5620320"/>
                <a:gd name="connsiteY1" fmla="*/ 108086 h 10365989"/>
                <a:gd name="connsiteX2" fmla="*/ 5620320 w 5620320"/>
                <a:gd name="connsiteY2" fmla="*/ 5241596 h 10365989"/>
                <a:gd name="connsiteX3" fmla="*/ 4425443 w 5620320"/>
                <a:gd name="connsiteY3" fmla="*/ 9960524 h 10365989"/>
                <a:gd name="connsiteX4" fmla="*/ 4192306 w 5620320"/>
                <a:gd name="connsiteY4" fmla="*/ 10365989 h 10365989"/>
                <a:gd name="connsiteX5" fmla="*/ 0 w 5620320"/>
                <a:gd name="connsiteY5" fmla="*/ 7727814 h 10365989"/>
                <a:gd name="connsiteX6" fmla="*/ 72882 w 5620320"/>
                <a:gd name="connsiteY6" fmla="*/ 7601060 h 10365989"/>
                <a:gd name="connsiteX7" fmla="*/ 670320 w 5620320"/>
                <a:gd name="connsiteY7" fmla="*/ 5241596 h 10365989"/>
                <a:gd name="connsiteX8" fmla="*/ 72882 w 5620320"/>
                <a:gd name="connsiteY8" fmla="*/ 2882132 h 10365989"/>
                <a:gd name="connsiteX9" fmla="*/ 19452 w 5620320"/>
                <a:gd name="connsiteY9" fmla="*/ 2789209 h 10365989"/>
                <a:gd name="connsiteX10" fmla="*/ 4117771 w 5620320"/>
                <a:gd name="connsiteY10" fmla="*/ 0 h 1036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20320" h="10365989">
                  <a:moveTo>
                    <a:pt x="4117771" y="0"/>
                  </a:moveTo>
                  <a:lnTo>
                    <a:pt x="4187064" y="108086"/>
                  </a:lnTo>
                  <a:cubicBezTo>
                    <a:pt x="5096572" y="1604936"/>
                    <a:pt x="5620320" y="3362102"/>
                    <a:pt x="5620320" y="5241596"/>
                  </a:cubicBezTo>
                  <a:cubicBezTo>
                    <a:pt x="5620320" y="6950227"/>
                    <a:pt x="5187470" y="8557761"/>
                    <a:pt x="4425443" y="9960524"/>
                  </a:cubicBezTo>
                  <a:lnTo>
                    <a:pt x="4192306" y="10365989"/>
                  </a:lnTo>
                  <a:lnTo>
                    <a:pt x="0" y="7727814"/>
                  </a:lnTo>
                  <a:lnTo>
                    <a:pt x="72882" y="7601060"/>
                  </a:lnTo>
                  <a:cubicBezTo>
                    <a:pt x="453895" y="6899679"/>
                    <a:pt x="670320" y="6095912"/>
                    <a:pt x="670320" y="5241596"/>
                  </a:cubicBezTo>
                  <a:cubicBezTo>
                    <a:pt x="670320" y="4387281"/>
                    <a:pt x="453895" y="3583514"/>
                    <a:pt x="72882" y="2882132"/>
                  </a:cubicBezTo>
                  <a:lnTo>
                    <a:pt x="19452" y="2789209"/>
                  </a:lnTo>
                  <a:lnTo>
                    <a:pt x="4117771" y="0"/>
                  </a:lnTo>
                  <a:close/>
                </a:path>
              </a:pathLst>
            </a:custGeom>
            <a:blipFill dpi="0" rotWithShape="0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/>
            </a:p>
          </p:txBody>
        </p:sp>
        <p:sp>
          <p:nvSpPr>
            <p:cNvPr id="14" name="צורה חופשית: צורה 13">
              <a:extLst>
                <a:ext uri="{FF2B5EF4-FFF2-40B4-BE49-F238E27FC236}">
                  <a16:creationId xmlns:a16="http://schemas.microsoft.com/office/drawing/2014/main" id="{148B7988-2610-519D-AA31-9E1AE9B98B30}"/>
                </a:ext>
              </a:extLst>
            </p:cNvPr>
            <p:cNvSpPr/>
            <p:nvPr/>
          </p:nvSpPr>
          <p:spPr>
            <a:xfrm>
              <a:off x="-2957069" y="-8755377"/>
              <a:ext cx="5501110" cy="9628870"/>
            </a:xfrm>
            <a:custGeom>
              <a:avLst/>
              <a:gdLst>
                <a:gd name="connsiteX0" fmla="*/ 1115720 w 5501110"/>
                <a:gd name="connsiteY0" fmla="*/ 0 h 9628870"/>
                <a:gd name="connsiteX1" fmla="*/ 5332661 w 5501110"/>
                <a:gd name="connsiteY1" fmla="*/ 2653677 h 9628870"/>
                <a:gd name="connsiteX2" fmla="*/ 5250365 w 5501110"/>
                <a:gd name="connsiteY2" fmla="*/ 2862401 h 9628870"/>
                <a:gd name="connsiteX3" fmla="*/ 4950000 w 5501110"/>
                <a:gd name="connsiteY3" fmla="*/ 4564377 h 9628870"/>
                <a:gd name="connsiteX4" fmla="*/ 5438124 w 5501110"/>
                <a:gd name="connsiteY4" fmla="*/ 6710407 h 9628870"/>
                <a:gd name="connsiteX5" fmla="*/ 5501110 w 5501110"/>
                <a:gd name="connsiteY5" fmla="*/ 6833387 h 9628870"/>
                <a:gd name="connsiteX6" fmla="*/ 1393572 w 5501110"/>
                <a:gd name="connsiteY6" fmla="*/ 9628870 h 9628870"/>
                <a:gd name="connsiteX7" fmla="*/ 1194877 w 5501110"/>
                <a:gd name="connsiteY7" fmla="*/ 9283305 h 9628870"/>
                <a:gd name="connsiteX8" fmla="*/ 0 w 5501110"/>
                <a:gd name="connsiteY8" fmla="*/ 4564377 h 9628870"/>
                <a:gd name="connsiteX9" fmla="*/ 976247 w 5501110"/>
                <a:gd name="connsiteY9" fmla="*/ 272318 h 9628870"/>
                <a:gd name="connsiteX10" fmla="*/ 1115720 w 5501110"/>
                <a:gd name="connsiteY10" fmla="*/ 0 h 9628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01110" h="9628870">
                  <a:moveTo>
                    <a:pt x="1115720" y="0"/>
                  </a:moveTo>
                  <a:lnTo>
                    <a:pt x="5332661" y="2653677"/>
                  </a:lnTo>
                  <a:lnTo>
                    <a:pt x="5250365" y="2862401"/>
                  </a:lnTo>
                  <a:cubicBezTo>
                    <a:pt x="5056048" y="3393104"/>
                    <a:pt x="4950000" y="3966356"/>
                    <a:pt x="4950000" y="4564377"/>
                  </a:cubicBezTo>
                  <a:cubicBezTo>
                    <a:pt x="4950000" y="5333261"/>
                    <a:pt x="5125304" y="6061201"/>
                    <a:pt x="5438124" y="6710407"/>
                  </a:cubicBezTo>
                  <a:lnTo>
                    <a:pt x="5501110" y="6833387"/>
                  </a:lnTo>
                  <a:lnTo>
                    <a:pt x="1393572" y="9628870"/>
                  </a:lnTo>
                  <a:lnTo>
                    <a:pt x="1194877" y="9283305"/>
                  </a:lnTo>
                  <a:cubicBezTo>
                    <a:pt x="432850" y="7880542"/>
                    <a:pt x="0" y="6273008"/>
                    <a:pt x="0" y="4564377"/>
                  </a:cubicBezTo>
                  <a:cubicBezTo>
                    <a:pt x="0" y="3026609"/>
                    <a:pt x="350608" y="1570730"/>
                    <a:pt x="976247" y="272318"/>
                  </a:cubicBezTo>
                  <a:lnTo>
                    <a:pt x="1115720" y="0"/>
                  </a:lnTo>
                  <a:close/>
                </a:path>
              </a:pathLst>
            </a:custGeom>
            <a:blipFill dpi="0" rotWithShape="0">
              <a:blip r:embed="rId6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5" name="צורה חופשית: צורה 14">
              <a:extLst>
                <a:ext uri="{FF2B5EF4-FFF2-40B4-BE49-F238E27FC236}">
                  <a16:creationId xmlns:a16="http://schemas.microsoft.com/office/drawing/2014/main" id="{042FA716-1F21-BF65-F9C8-3618B79E5052}"/>
                </a:ext>
              </a:extLst>
            </p:cNvPr>
            <p:cNvSpPr/>
            <p:nvPr/>
          </p:nvSpPr>
          <p:spPr>
            <a:xfrm>
              <a:off x="-1014583" y="-1091600"/>
              <a:ext cx="7377283" cy="6782337"/>
            </a:xfrm>
            <a:custGeom>
              <a:avLst/>
              <a:gdLst>
                <a:gd name="connsiteX0" fmla="*/ 4099141 w 7377283"/>
                <a:gd name="connsiteY0" fmla="*/ 0 h 6782337"/>
                <a:gd name="connsiteX1" fmla="*/ 4137853 w 7377283"/>
                <a:gd name="connsiteY1" fmla="*/ 49261 h 6782337"/>
                <a:gd name="connsiteX2" fmla="*/ 7203678 w 7377283"/>
                <a:gd name="connsiteY2" fmla="*/ 1793566 h 6782337"/>
                <a:gd name="connsiteX3" fmla="*/ 7377283 w 7377283"/>
                <a:gd name="connsiteY3" fmla="*/ 1815626 h 6782337"/>
                <a:gd name="connsiteX4" fmla="*/ 7377283 w 7377283"/>
                <a:gd name="connsiteY4" fmla="*/ 6782337 h 6782337"/>
                <a:gd name="connsiteX5" fmla="*/ 6945297 w 7377283"/>
                <a:gd name="connsiteY5" fmla="*/ 6749488 h 6782337"/>
                <a:gd name="connsiteX6" fmla="*/ 24293 w 7377283"/>
                <a:gd name="connsiteY6" fmla="*/ 2823929 h 6782337"/>
                <a:gd name="connsiteX7" fmla="*/ 0 w 7377283"/>
                <a:gd name="connsiteY7" fmla="*/ 2789768 h 6782337"/>
                <a:gd name="connsiteX8" fmla="*/ 4099141 w 7377283"/>
                <a:gd name="connsiteY8" fmla="*/ 0 h 6782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77283" h="6782337">
                  <a:moveTo>
                    <a:pt x="4099141" y="0"/>
                  </a:moveTo>
                  <a:lnTo>
                    <a:pt x="4137853" y="49261"/>
                  </a:lnTo>
                  <a:cubicBezTo>
                    <a:pt x="4894439" y="966031"/>
                    <a:pt x="5974696" y="1605782"/>
                    <a:pt x="7203678" y="1793566"/>
                  </a:cubicBezTo>
                  <a:lnTo>
                    <a:pt x="7377283" y="1815626"/>
                  </a:lnTo>
                  <a:lnTo>
                    <a:pt x="7377283" y="6782337"/>
                  </a:lnTo>
                  <a:lnTo>
                    <a:pt x="6945297" y="6749488"/>
                  </a:lnTo>
                  <a:cubicBezTo>
                    <a:pt x="4116420" y="6462200"/>
                    <a:pt x="1639638" y="4983899"/>
                    <a:pt x="24293" y="2823929"/>
                  </a:cubicBezTo>
                  <a:lnTo>
                    <a:pt x="0" y="2789768"/>
                  </a:lnTo>
                  <a:lnTo>
                    <a:pt x="4099141" y="0"/>
                  </a:lnTo>
                  <a:close/>
                </a:path>
              </a:pathLst>
            </a:custGeom>
            <a:blipFill dpi="0" rotWithShape="0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  <p:sp>
          <p:nvSpPr>
            <p:cNvPr id="16" name="צורה חופשית: צורה 15">
              <a:extLst>
                <a:ext uri="{FF2B5EF4-FFF2-40B4-BE49-F238E27FC236}">
                  <a16:creationId xmlns:a16="http://schemas.microsoft.com/office/drawing/2014/main" id="{F8833021-C4CC-AE1F-A939-2C97A07AE353}"/>
                </a:ext>
              </a:extLst>
            </p:cNvPr>
            <p:cNvSpPr/>
            <p:nvPr/>
          </p:nvSpPr>
          <p:spPr>
            <a:xfrm>
              <a:off x="7353300" y="-900929"/>
              <a:ext cx="7505792" cy="6599553"/>
            </a:xfrm>
            <a:custGeom>
              <a:avLst/>
              <a:gdLst>
                <a:gd name="connsiteX0" fmla="*/ 3286800 w 7505792"/>
                <a:gd name="connsiteY0" fmla="*/ 0 h 6599553"/>
                <a:gd name="connsiteX1" fmla="*/ 7505792 w 7505792"/>
                <a:gd name="connsiteY1" fmla="*/ 2654967 h 6599553"/>
                <a:gd name="connsiteX2" fmla="*/ 7228952 w 7505792"/>
                <a:gd name="connsiteY2" fmla="*/ 3007249 h 6599553"/>
                <a:gd name="connsiteX3" fmla="*/ 99084 w 7505792"/>
                <a:gd name="connsiteY3" fmla="*/ 6597048 h 6599553"/>
                <a:gd name="connsiteX4" fmla="*/ 0 w 7505792"/>
                <a:gd name="connsiteY4" fmla="*/ 6599553 h 6599553"/>
                <a:gd name="connsiteX5" fmla="*/ 0 w 7505792"/>
                <a:gd name="connsiteY5" fmla="*/ 1641654 h 6599553"/>
                <a:gd name="connsiteX6" fmla="*/ 95740 w 7505792"/>
                <a:gd name="connsiteY6" fmla="*/ 1634374 h 6599553"/>
                <a:gd name="connsiteX7" fmla="*/ 3253711 w 7505792"/>
                <a:gd name="connsiteY7" fmla="*/ 38198 h 6599553"/>
                <a:gd name="connsiteX8" fmla="*/ 3286800 w 7505792"/>
                <a:gd name="connsiteY8" fmla="*/ 0 h 659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05792" h="6599553">
                  <a:moveTo>
                    <a:pt x="3286800" y="0"/>
                  </a:moveTo>
                  <a:lnTo>
                    <a:pt x="7505792" y="2654967"/>
                  </a:lnTo>
                  <a:lnTo>
                    <a:pt x="7228952" y="3007249"/>
                  </a:lnTo>
                  <a:cubicBezTo>
                    <a:pt x="5514025" y="5085261"/>
                    <a:pt x="2967621" y="6451642"/>
                    <a:pt x="99084" y="6597048"/>
                  </a:cubicBezTo>
                  <a:lnTo>
                    <a:pt x="0" y="6599553"/>
                  </a:lnTo>
                  <a:lnTo>
                    <a:pt x="0" y="1641654"/>
                  </a:lnTo>
                  <a:lnTo>
                    <a:pt x="95740" y="1634374"/>
                  </a:lnTo>
                  <a:cubicBezTo>
                    <a:pt x="1343774" y="1507629"/>
                    <a:pt x="2454747" y="917255"/>
                    <a:pt x="3253711" y="38198"/>
                  </a:cubicBezTo>
                  <a:lnTo>
                    <a:pt x="3286800" y="0"/>
                  </a:lnTo>
                  <a:close/>
                </a:path>
              </a:pathLst>
            </a:custGeom>
            <a:blipFill dpi="0" rotWithShape="0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1" anchor="ctr">
              <a:noAutofit/>
            </a:bodyPr>
            <a:lstStyle/>
            <a:p>
              <a:pPr algn="ctr"/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609494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1642</Words>
  <Application>Microsoft Macintosh PowerPoint</Application>
  <PresentationFormat>Widescreen</PresentationFormat>
  <Paragraphs>311</Paragraphs>
  <Slides>51</Slides>
  <Notes>43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9" baseType="lpstr">
      <vt:lpstr>Segoe UI Historic</vt:lpstr>
      <vt:lpstr>Aptos Display</vt:lpstr>
      <vt:lpstr>Assistant</vt:lpstr>
      <vt:lpstr>Aptos</vt:lpstr>
      <vt:lpstr>Arial</vt:lpstr>
      <vt:lpstr>David</vt:lpstr>
      <vt:lpstr>Assistant ExtraBold</vt:lpstr>
      <vt:lpstr>ערכת נושא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מאי מימון</dc:creator>
  <cp:lastModifiedBy>דניאל בונדר</cp:lastModifiedBy>
  <cp:revision>16</cp:revision>
  <dcterms:created xsi:type="dcterms:W3CDTF">2025-01-29T06:49:33Z</dcterms:created>
  <dcterms:modified xsi:type="dcterms:W3CDTF">2025-05-27T13:58:26Z</dcterms:modified>
</cp:coreProperties>
</file>

<file path=docProps/thumbnail.jpeg>
</file>